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356" r:id="rId2"/>
    <p:sldId id="257" r:id="rId3"/>
    <p:sldId id="258" r:id="rId4"/>
    <p:sldId id="259" r:id="rId5"/>
    <p:sldId id="260" r:id="rId6"/>
    <p:sldId id="261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CCE27C-1C25-4DB4-A9F6-F553D8845C45}" v="56" dt="2025-09-04T12:17:44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86765C-4868-44E4-BB10-E1C193890EEC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5D8E6CC-D82D-4703-8ECC-CA8A1246BB1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065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2FEA-9DF6-4FB3-A29D-2BE4A0E14318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47437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9E31-E45E-4813-8D63-F4B60D910C03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3358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C3DEE-5E03-4E05-B4CA-F1CDA5E709DE}" type="slidenum">
              <a:rPr lang="he-IL" smtClean="0"/>
              <a:t>21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4639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E4566F-CD58-5A94-6071-2F355F89F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662F3C5-E1E3-6101-495A-9EC6D3084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1F34700-E5A0-42D0-790B-D72036AAC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33FBEE7-CE08-3409-7268-60F8EC942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EFE7FF0-64C0-0A1D-8465-E283929A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58346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32DD762-EEB9-DC7B-71EF-3215E115E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4E136EB-BEB4-9E25-41E8-5853B9347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DA8D33C-56BD-9D3E-90B8-EC40E890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5E59FF0-8163-F27F-8EA9-715B844D0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1D40445-438A-1CA5-2E8C-497E305D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7987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7BB309C5-5432-75B3-2F98-7167CFFD4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EE9A2D6C-AF80-A217-C8C5-3740DA2393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E15F27-431F-EF07-6F65-2877EEFF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6AA0FEB-DBDF-56FC-886C-7BCF4902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D17B9F2-A2C8-1232-FEB6-80C7D9A21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627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5042478-9977-2F62-7A84-BD99BC60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8B09A53-7EE1-9324-BCF2-B4435587A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1943566-6E9C-8FE1-FECF-4548A4686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BE66946-CAF6-1FE3-080C-EE390135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BF29F24-EEDC-08EF-5677-B4BCF7AF0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528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0AD2DD5-BB1C-97E0-3389-4589D50E3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DDAFDA1-780F-B631-1BA1-9C38C2F28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22BBE02-301B-0755-403E-7D9CAE1AD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89EFC00-06E3-4546-2B3A-A98CAB02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6E2DC-115D-538E-8A71-7D7D6FAC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3922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7860A6C-64E3-DB5C-522E-67D2E2D67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BC2CD65-E363-E1E9-F78A-191C61DB1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E57A0D4-D658-AAEE-B180-7A2B9E1B1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F1B6E88-E9ED-2886-C236-BC4473AA8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86ACF46-5D7E-EBD0-C155-D5C49479D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0051891-D489-22C0-038C-9C4E3B84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5979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F324ADE-7F4C-4746-C624-17A2ECE7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DAA2A93-2BF1-DDA7-FD04-658A876EB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B3FC9D8-294C-C65A-B523-CCA1B87CC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81644C8A-7D9C-6B69-CEE2-2D05C55A7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9E4A9D6B-842D-EB70-77FA-1D97ACB06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AF97691-96E3-A0C0-D4D5-0B5B37248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20583871-4378-DCE5-E79A-3F27CE847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D9E71BA-545E-1878-07BB-04857C7F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589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553C2A1-1FF2-3DEF-A227-B0E2CBF83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5021518-392C-A71A-B965-116A376C4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2436FB32-215B-7785-A5D1-9CE17212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4DC38AE8-A153-1C05-F9B0-82E45CCD5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8574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9D43EE1-B47C-8550-8D1F-D2FD6C467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87ED4DC-47AF-EFD7-5540-10953E0F6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6A3FE7D-A030-ADE4-FF10-8DA64ACC9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2641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02CB18-CC80-5039-AB33-9DFF44568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72D9EFE-DBE6-EB84-2596-74D48415E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4809209-51F1-3F3C-421E-7E9A64B67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0B65788-B782-AEEA-FADB-B1AFC181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5FC28E5-3FBA-77B2-AE76-BA375BA62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CC7971E-8DE4-AD92-F36A-F7A3D57D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80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68014CE-17BE-A0B8-CA94-5D2059D2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4226362-5633-DC1A-2D66-7F8117D778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79B82FE-5FF9-2A2D-70B2-FDEC7BA06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CE3794-BE7B-0182-842E-1D94A6AF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5985C078-DB44-9B51-B4E4-DCE0ABD6B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8775080-F7A6-DE4F-72C9-26717313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227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AB768623-AC66-06DC-8962-63342B854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AA3382A-C59C-2902-1D7C-F7E58EC74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534F1FB-D8F8-B440-6E2C-922A52AC4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B9A1AC-F456-4D3E-AAC2-FAAC5FF83BE7}" type="datetimeFigureOut">
              <a:rPr lang="he-IL" smtClean="0"/>
              <a:t>י"ז/תמוז/תשפ"ו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C5EBECB-E8E3-887D-02C9-1493C55D3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C8EE8FB-62D5-72CB-F2D2-36B91B859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B0373B-E4F5-4CD9-9EAA-51C65C11B2C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002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4ED507-6F92-0AB3-8E55-2D6E3102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984" y="1083787"/>
            <a:ext cx="10175630" cy="76790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he-IL" sz="6000" dirty="0">
                <a:solidFill>
                  <a:srgbClr val="0070C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תוכניות עבודה מקושרות תקציב</a:t>
            </a:r>
          </a:p>
          <a:p>
            <a:pPr marL="0" indent="0" algn="ctr">
              <a:buNone/>
            </a:pPr>
            <a:r>
              <a:rPr lang="he-IL" sz="6000" dirty="0">
                <a:solidFill>
                  <a:srgbClr val="0070C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לשנת  2025</a:t>
            </a:r>
            <a:endParaRPr lang="en-US" sz="6000" dirty="0">
              <a:solidFill>
                <a:srgbClr val="0070C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מציין מיקום תוכן 3" descr="תמונה שמכילה גופן, גרפיקה, לוגו, עיצוב גרפי&#10;&#10;התיאור נוצר באופן אוטומטי">
            <a:extLst>
              <a:ext uri="{FF2B5EF4-FFF2-40B4-BE49-F238E27FC236}">
                <a16:creationId xmlns:a16="http://schemas.microsoft.com/office/drawing/2014/main" id="{09C219E5-F029-7179-87E8-F002D5F95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29" y="2405149"/>
            <a:ext cx="9998444" cy="389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63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ordPictureWatermark148030095">
            <a:extLst>
              <a:ext uri="{FF2B5EF4-FFF2-40B4-BE49-F238E27FC236}">
                <a16:creationId xmlns:a16="http://schemas.microsoft.com/office/drawing/2014/main" id="{7549F9C6-17FF-FA00-6902-382DA6331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0" y="-192763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BE078D1C-8B6A-26E4-FB6C-6ACEE732E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430629"/>
              </p:ext>
            </p:extLst>
          </p:nvPr>
        </p:nvGraphicFramePr>
        <p:xfrm>
          <a:off x="235390" y="1107586"/>
          <a:ext cx="11811750" cy="64008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659146">
                  <a:extLst>
                    <a:ext uri="{9D8B030D-6E8A-4147-A177-3AD203B41FA5}">
                      <a16:colId xmlns:a16="http://schemas.microsoft.com/office/drawing/2014/main" val="342855746"/>
                    </a:ext>
                  </a:extLst>
                </a:gridCol>
                <a:gridCol w="659991">
                  <a:extLst>
                    <a:ext uri="{9D8B030D-6E8A-4147-A177-3AD203B41FA5}">
                      <a16:colId xmlns:a16="http://schemas.microsoft.com/office/drawing/2014/main" val="3636104414"/>
                    </a:ext>
                  </a:extLst>
                </a:gridCol>
                <a:gridCol w="2326398">
                  <a:extLst>
                    <a:ext uri="{9D8B030D-6E8A-4147-A177-3AD203B41FA5}">
                      <a16:colId xmlns:a16="http://schemas.microsoft.com/office/drawing/2014/main" val="919367935"/>
                    </a:ext>
                  </a:extLst>
                </a:gridCol>
                <a:gridCol w="1433517">
                  <a:extLst>
                    <a:ext uri="{9D8B030D-6E8A-4147-A177-3AD203B41FA5}">
                      <a16:colId xmlns:a16="http://schemas.microsoft.com/office/drawing/2014/main" val="1417729797"/>
                    </a:ext>
                  </a:extLst>
                </a:gridCol>
                <a:gridCol w="1079164">
                  <a:extLst>
                    <a:ext uri="{9D8B030D-6E8A-4147-A177-3AD203B41FA5}">
                      <a16:colId xmlns:a16="http://schemas.microsoft.com/office/drawing/2014/main" val="3754632473"/>
                    </a:ext>
                  </a:extLst>
                </a:gridCol>
                <a:gridCol w="998487">
                  <a:extLst>
                    <a:ext uri="{9D8B030D-6E8A-4147-A177-3AD203B41FA5}">
                      <a16:colId xmlns:a16="http://schemas.microsoft.com/office/drawing/2014/main" val="1593999613"/>
                    </a:ext>
                  </a:extLst>
                </a:gridCol>
                <a:gridCol w="1020627">
                  <a:extLst>
                    <a:ext uri="{9D8B030D-6E8A-4147-A177-3AD203B41FA5}">
                      <a16:colId xmlns:a16="http://schemas.microsoft.com/office/drawing/2014/main" val="1854931224"/>
                    </a:ext>
                  </a:extLst>
                </a:gridCol>
                <a:gridCol w="663822">
                  <a:extLst>
                    <a:ext uri="{9D8B030D-6E8A-4147-A177-3AD203B41FA5}">
                      <a16:colId xmlns:a16="http://schemas.microsoft.com/office/drawing/2014/main" val="86855573"/>
                    </a:ext>
                  </a:extLst>
                </a:gridCol>
                <a:gridCol w="758370">
                  <a:extLst>
                    <a:ext uri="{9D8B030D-6E8A-4147-A177-3AD203B41FA5}">
                      <a16:colId xmlns:a16="http://schemas.microsoft.com/office/drawing/2014/main" val="2667447551"/>
                    </a:ext>
                  </a:extLst>
                </a:gridCol>
                <a:gridCol w="771957">
                  <a:extLst>
                    <a:ext uri="{9D8B030D-6E8A-4147-A177-3AD203B41FA5}">
                      <a16:colId xmlns:a16="http://schemas.microsoft.com/office/drawing/2014/main" val="3648322921"/>
                    </a:ext>
                  </a:extLst>
                </a:gridCol>
                <a:gridCol w="1440271">
                  <a:extLst>
                    <a:ext uri="{9D8B030D-6E8A-4147-A177-3AD203B41FA5}">
                      <a16:colId xmlns:a16="http://schemas.microsoft.com/office/drawing/2014/main" val="1900184492"/>
                    </a:ext>
                  </a:extLst>
                </a:gridCol>
              </a:tblGrid>
              <a:tr h="821596"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סוג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משימות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צעדי פעולה לפי רבעונים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מדד הצלחה תוצאה רצויה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שותפים עיקריים פנים וחוץ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תקציב עירייה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5271"/>
                  </a:ext>
                </a:extLst>
              </a:tr>
              <a:tr h="639019">
                <a:tc>
                  <a:txBody>
                    <a:bodyPr/>
                    <a:lstStyle/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א'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ב'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ג'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ד'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מס' סעיף תקציבי/ </a:t>
                      </a:r>
                      <a:r>
                        <a:rPr lang="he-IL" sz="1200" b="1" dirty="0" err="1"/>
                        <a:t>תב"ר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עלות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497440"/>
                  </a:ext>
                </a:extLst>
              </a:tr>
              <a:tr h="2647365"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</a:t>
                      </a:r>
                      <a:r>
                        <a:rPr lang="he-IL" sz="1200" b="1" baseline="0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he-IL" sz="1200" b="1" baseline="0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Times New Roman" panose="02020603050405020304" pitchFamily="18" charset="0"/>
                      </a:endParaRPr>
                    </a:p>
                    <a:p>
                      <a:pPr rtl="1"/>
                      <a:r>
                        <a:rPr lang="he-IL" sz="1200" b="1" baseline="0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Times New Roman" panose="02020603050405020304" pitchFamily="18" charset="0"/>
                        </a:rPr>
                        <a:t>+ 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aseline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endParaRPr lang="he-IL" sz="1200" baseline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 b="1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תחום עצים.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מענה לכלל הנושאים בתחום העצים.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342900" indent="-342900" rtl="1">
                        <a:buAutoNum type="arabicParenR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סקר בטיחות לכ-1000 עצים והקמת </a:t>
                      </a:r>
                      <a:r>
                        <a:rPr lang="he-IL" sz="1200" baseline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מס"ד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נתונים.</a:t>
                      </a:r>
                    </a:p>
                    <a:p>
                      <a:pPr marL="342900" indent="-342900" rtl="1">
                        <a:buAutoNum type="arabicParenR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כרסום גדמי עצים ישנים במדרכות.</a:t>
                      </a:r>
                    </a:p>
                    <a:p>
                      <a:pPr marL="342900" indent="-342900" rtl="1">
                        <a:buAutoNum type="arabicParenR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גיזום וטיפול בכ-1000 עצים ברחבי העיר ע"פ ת. עבודה יזומה ופניות מוקד.</a:t>
                      </a:r>
                    </a:p>
                    <a:p>
                      <a:pPr marL="342900" indent="-342900" rtl="1">
                        <a:buAutoNum type="arabicParenR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טיפול בחדקונית הדקל.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הקמת </a:t>
                      </a:r>
                      <a:r>
                        <a:rPr lang="he-IL" sz="1200" baseline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מס"ד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נתונים של הנוף הגבוה, בהתאם וכחלק מביצוע סקר בטיחות בעצים.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טיפול בעצים ברחבי העיר </a:t>
                      </a: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פניות מוקד ויוזמות. 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ע"פ ת. עבודה שבועית.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טיפול בממצאי הסקר.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he-I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טיפול בעצים ברחבי העיר פניות מוקד ויוזמות. ע"פ ת. עבודה שבועית.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המשך טיפול בממצאי הסקר. </a:t>
                      </a: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endParaRPr lang="he-IL" sz="1200" baseline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טיפול בעצים ברחבי העיר פניות מוקד ויוזמות. ע"פ ת. עבודה שבועית.</a:t>
                      </a: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endParaRPr lang="he-IL" sz="1200" baseline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ריענון ותחזוקת </a:t>
                      </a:r>
                      <a:r>
                        <a:rPr kumimoji="0" lang="he-IL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מס"ד</a:t>
                      </a: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הנתונים של הנוף הגבוה.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בוצע /לא בוצע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מנהל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אגף + מנכ"ל + גזברית.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1,000,000ש"ח</a:t>
                      </a:r>
                    </a:p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(רבעון א'-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אושר 300,000ש"ח לגיזום ומתבצע בימים אלה.)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641105"/>
                  </a:ext>
                </a:extLst>
              </a:tr>
              <a:tr h="2099634"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</a:t>
                      </a:r>
                      <a:r>
                        <a:rPr lang="he-IL" sz="1200" b="1" baseline="0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he-IL" sz="1200" b="1" baseline="0" dirty="0">
                        <a:solidFill>
                          <a:srgbClr val="000000"/>
                        </a:solidFill>
                        <a:effectLst/>
                        <a:latin typeface="David" panose="020E0502060401010101" pitchFamily="34" charset="-79"/>
                        <a:cs typeface="Times New Roman" panose="02020603050405020304" pitchFamily="18" charset="0"/>
                      </a:endParaRPr>
                    </a:p>
                    <a:p>
                      <a:pPr rtl="1"/>
                      <a:r>
                        <a:rPr lang="he-IL" sz="1200" b="1" baseline="0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Times New Roman" panose="02020603050405020304" pitchFamily="18" charset="0"/>
                        </a:rPr>
                        <a:t>+ 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rtl="1"/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תקציב-</a:t>
                      </a:r>
                    </a:p>
                    <a:p>
                      <a:pPr rtl="1"/>
                      <a:r>
                        <a:rPr lang="he-IL" sz="120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כח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אדם. +</a:t>
                      </a:r>
                      <a:r>
                        <a:rPr lang="en-US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מכרז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משכל.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1) סקר שטחי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גינון והטמעה שלו על </a:t>
                      </a:r>
                      <a:r>
                        <a:rPr lang="en-US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GIS.</a:t>
                      </a:r>
                    </a:p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2) הגדלת שטחי התחזוקה לקבלן, קיים פער של כ230 דונם. </a:t>
                      </a:r>
                    </a:p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3)  קליטה של 2 מנהלי אזור מקצועיים. </a:t>
                      </a:r>
                    </a:p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לצורכי פיקוח על הקבלן וניהול צוותי השטח של המחלקה.</a:t>
                      </a:r>
                    </a:p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סקר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שטחי גינון </a:t>
                      </a:r>
                      <a:r>
                        <a:rPr lang="he-IL" sz="1200" baseline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וטמעה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ב</a:t>
                      </a:r>
                      <a:r>
                        <a:rPr lang="en-US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GIS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.</a:t>
                      </a: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הגדלת תקציב אחזקה במכרז משכל.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קליטה ו/או הכשרת 2 מנהלי אזור וחלוקת העיר ל 2 אזורי תחזוקה בגינון.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הקמת ת. עבודה לתחזוק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 שטחי גינון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לכל אזור.</a:t>
                      </a:r>
                    </a:p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200" b="1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פיקוח</a:t>
                      </a:r>
                      <a:r>
                        <a:rPr lang="he-IL" sz="1200" b="1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ובקרה 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אינטנסיבי על הקבלנים. </a:t>
                      </a:r>
                    </a:p>
                    <a:p>
                      <a:pPr rtl="1"/>
                      <a:endParaRPr lang="he-IL" sz="1200" baseline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rtl="1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פיקוח ובקרה אינטנסיבי על הקבלנים.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בוצע/לא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בוצע.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מנהל אגף + מנכ"ל + גזברית.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מקור תקציבי לא ידוע. לא אושר בשנת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2024. 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1,200,000ש"ח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874825"/>
                  </a:ext>
                </a:extLst>
              </a:tr>
            </a:tbl>
          </a:graphicData>
        </a:graphic>
      </p:graphicFrame>
      <p:sp>
        <p:nvSpPr>
          <p:cNvPr id="2" name="תיבת טקסט 2">
            <a:extLst>
              <a:ext uri="{FF2B5EF4-FFF2-40B4-BE49-F238E27FC236}">
                <a16:creationId xmlns:a16="http://schemas.microsoft.com/office/drawing/2014/main" id="{11B707BE-60DC-FE20-3D0F-552B00FECD1A}"/>
              </a:ext>
            </a:extLst>
          </p:cNvPr>
          <p:cNvSpPr txBox="1"/>
          <p:nvPr/>
        </p:nvSpPr>
        <p:spPr>
          <a:xfrm>
            <a:off x="-1257379" y="384038"/>
            <a:ext cx="6230675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גינון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5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ordPictureWatermark148030095">
            <a:extLst>
              <a:ext uri="{FF2B5EF4-FFF2-40B4-BE49-F238E27FC236}">
                <a16:creationId xmlns:a16="http://schemas.microsoft.com/office/drawing/2014/main" id="{9EF4E07D-CA58-139C-AD70-C132D3A16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0" y="-564059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BE078D1C-8B6A-26E4-FB6C-6ACEE732EDBA}"/>
              </a:ext>
            </a:extLst>
          </p:cNvPr>
          <p:cNvGraphicFramePr>
            <a:graphicFrameLocks noGrp="1"/>
          </p:cNvGraphicFramePr>
          <p:nvPr/>
        </p:nvGraphicFramePr>
        <p:xfrm>
          <a:off x="0" y="561419"/>
          <a:ext cx="12191999" cy="6220381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190624">
                  <a:extLst>
                    <a:ext uri="{9D8B030D-6E8A-4147-A177-3AD203B41FA5}">
                      <a16:colId xmlns:a16="http://schemas.microsoft.com/office/drawing/2014/main" val="342855746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3636104414"/>
                    </a:ext>
                  </a:extLst>
                </a:gridCol>
                <a:gridCol w="2657475">
                  <a:extLst>
                    <a:ext uri="{9D8B030D-6E8A-4147-A177-3AD203B41FA5}">
                      <a16:colId xmlns:a16="http://schemas.microsoft.com/office/drawing/2014/main" val="919367935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141772979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375463247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593999613"/>
                    </a:ext>
                  </a:extLst>
                </a:gridCol>
                <a:gridCol w="1021986">
                  <a:extLst>
                    <a:ext uri="{9D8B030D-6E8A-4147-A177-3AD203B41FA5}">
                      <a16:colId xmlns:a16="http://schemas.microsoft.com/office/drawing/2014/main" val="1854931224"/>
                    </a:ext>
                  </a:extLst>
                </a:gridCol>
                <a:gridCol w="883014">
                  <a:extLst>
                    <a:ext uri="{9D8B030D-6E8A-4147-A177-3AD203B41FA5}">
                      <a16:colId xmlns:a16="http://schemas.microsoft.com/office/drawing/2014/main" val="86855573"/>
                    </a:ext>
                  </a:extLst>
                </a:gridCol>
                <a:gridCol w="670962">
                  <a:extLst>
                    <a:ext uri="{9D8B030D-6E8A-4147-A177-3AD203B41FA5}">
                      <a16:colId xmlns:a16="http://schemas.microsoft.com/office/drawing/2014/main" val="2667447551"/>
                    </a:ext>
                  </a:extLst>
                </a:gridCol>
                <a:gridCol w="824950">
                  <a:extLst>
                    <a:ext uri="{9D8B030D-6E8A-4147-A177-3AD203B41FA5}">
                      <a16:colId xmlns:a16="http://schemas.microsoft.com/office/drawing/2014/main" val="3648322921"/>
                    </a:ext>
                  </a:extLst>
                </a:gridCol>
                <a:gridCol w="1285388">
                  <a:extLst>
                    <a:ext uri="{9D8B030D-6E8A-4147-A177-3AD203B41FA5}">
                      <a16:colId xmlns:a16="http://schemas.microsoft.com/office/drawing/2014/main" val="1900184492"/>
                    </a:ext>
                  </a:extLst>
                </a:gridCol>
              </a:tblGrid>
              <a:tr h="915610"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סוג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 מיקוד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משימות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צעדי פעולה לפי רבעונים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מדד הצלחה תוצאה רצויה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שותפים עיקריים פנים וחוץ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he-IL" sz="1200" dirty="0"/>
                        <a:t>תקציב עירייה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5271"/>
                  </a:ext>
                </a:extLst>
              </a:tr>
              <a:tr h="712139"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א'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ב'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ג'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רבעון ד'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מס' סעיף תקציבי/ </a:t>
                      </a:r>
                      <a:r>
                        <a:rPr lang="he-IL" sz="1200" b="1" dirty="0" err="1"/>
                        <a:t>תב"ר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/>
                        <a:t>עלות</a:t>
                      </a:r>
                      <a:endParaRPr lang="he-IL" sz="12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497440"/>
                  </a:ext>
                </a:extLst>
              </a:tr>
              <a:tr h="91498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  </a:t>
                      </a:r>
                      <a:endParaRPr kumimoji="0" lang="he-I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0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תקציב-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תחום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מים.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שדרוג תשתית השקיה-</a:t>
                      </a:r>
                    </a:p>
                    <a:p>
                      <a:pPr marL="228600" marR="0" lvl="0" indent="-2286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חידוש 10יח ראשי מערכת השקיה.</a:t>
                      </a:r>
                    </a:p>
                    <a:p>
                      <a:pPr marL="228600" marR="0" lvl="0" indent="-2286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שיקום תשתיות השקיה שדרות ספיר.</a:t>
                      </a:r>
                    </a:p>
                    <a:p>
                      <a:pPr marL="228600" marR="0" lvl="0" indent="-2286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שדרוג 5 </a:t>
                      </a:r>
                      <a:r>
                        <a:rPr lang="he-IL" sz="120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יח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מערכת השקיה.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שדרוג 5 </a:t>
                      </a:r>
                      <a:r>
                        <a:rPr kumimoji="0" lang="he-IL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יח</a:t>
                      </a: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מערכת השקיה.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בוצע/לא בוצע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מנהל אגף + מנכ"ל + גזברית.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מקור תקציבי לא ידוע.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250000ש"ח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641105"/>
                  </a:ext>
                </a:extLst>
              </a:tr>
              <a:tr h="1016563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  </a:t>
                      </a:r>
                      <a:endParaRPr kumimoji="0" lang="he-I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0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b="1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תקציב-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ניכוש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עשביה </a:t>
                      </a:r>
                      <a:r>
                        <a:rPr lang="he-IL" sz="1200" baseline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בשצ"פ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תגבור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עובדים לניקיון שטחים פתוחים.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 ימי עבודה קבלן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10 ימי עבודה קבלן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10 ימי עבודה קבלן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10 ימי עבודה קבלן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בוצע/לא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בוצע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מנהל אגף + מנכ"ל + גזברית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מקור תקציבי לא ידוע.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200,000ש"ח</a:t>
                      </a:r>
                    </a:p>
                    <a:p>
                      <a:pPr rtl="1"/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874825"/>
                  </a:ext>
                </a:extLst>
              </a:tr>
              <a:tr h="174609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  </a:t>
                      </a:r>
                      <a:endParaRPr kumimoji="0" lang="he-I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0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תקציב-</a:t>
                      </a:r>
                      <a:endParaRPr kumimoji="0" lang="he-IL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פיתוח שטחי גינון.</a:t>
                      </a:r>
                      <a:endParaRPr kumimoji="0" lang="he-I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גינון שטחים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מוזנחים- 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דרך הגבורה.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שער העיר </a:t>
                      </a:r>
                      <a:r>
                        <a:rPr lang="he-IL" sz="1200" baseline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שצ"פ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מקביל למנחם בגין פינת בר כוכבא.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מסלעה מורן/לח"י.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גן שבעת המינים בפיק"א ליד הרווחה.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תחנת דלק פז שד' ספיר מתחת לכיבוי אש.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שטחים ע"פ מדיניות מנהל האגף. 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דרך הגבורה.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</a:t>
                      </a:r>
                      <a:r>
                        <a:rPr lang="he-IL" sz="120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שצ"פ</a:t>
                      </a: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בר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כוכבא פינת מנחם בגין.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מסלעה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מורן.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להחלטת מנהל האגף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להחלטת מנהל האגף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להחלטת מנהל האגף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בוצע/לא בוצע</a:t>
                      </a:r>
                    </a:p>
                    <a:p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מנהל אגף + מנכ"ל + גזברית</a:t>
                      </a:r>
                    </a:p>
                    <a:p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2,000,000ש"ח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170692"/>
                  </a:ext>
                </a:extLst>
              </a:tr>
              <a:tr h="91498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היערכות לצמיחה והכפלת העיר.  </a:t>
                      </a:r>
                      <a:endParaRPr kumimoji="0" lang="he-I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שיפור השירות לתושב.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Times New Roman" panose="02020603050405020304" pitchFamily="18" charset="0"/>
                        </a:rPr>
                        <a:t>+   </a:t>
                      </a:r>
                      <a:r>
                        <a:rPr kumimoji="0" lang="he-I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תדמית העיר.</a:t>
                      </a:r>
                      <a:endParaRPr lang="he-IL" sz="10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תקציב-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תחזוקת שטחי גינון.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שתילות עונתיים</a:t>
                      </a:r>
                      <a:r>
                        <a:rPr lang="he-IL" sz="12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ברחבי העיר 3 פעימות בשנה.</a:t>
                      </a:r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השלמות עונתיים ע"פ צורך.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שתילות עונתיים.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השלמות עונתיים חגי תשרי.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שתילות עונתיים.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בוצע/לא בוצע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e-IL" sz="12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12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200,000ש"ח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85507"/>
                  </a:ext>
                </a:extLst>
              </a:tr>
            </a:tbl>
          </a:graphicData>
        </a:graphic>
      </p:graphicFrame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ADFB794-4455-DB89-C9D1-B2E9C7F4533C}"/>
              </a:ext>
            </a:extLst>
          </p:cNvPr>
          <p:cNvSpPr txBox="1"/>
          <p:nvPr/>
        </p:nvSpPr>
        <p:spPr>
          <a:xfrm>
            <a:off x="-1157791" y="0"/>
            <a:ext cx="6230675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גינון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77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298764" y="-54320"/>
            <a:ext cx="12490764" cy="552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-63375" y="881219"/>
          <a:ext cx="12255375" cy="6556417"/>
        </p:xfrm>
        <a:graphic>
          <a:graphicData uri="http://schemas.openxmlformats.org/drawingml/2006/table">
            <a:tbl>
              <a:tblPr rtl="1" firstRow="1" bandRow="1"/>
              <a:tblGrid>
                <a:gridCol w="1354540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42120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21224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93718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9319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1002520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003985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8466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13991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6640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426770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12503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יצירת סטנדרטים גבוהים לשימור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אוכ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' עובדי חינוך</a:t>
                      </a:r>
                      <a:b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הערכת עובדים תקופתית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טיפוח אוכלוסיות תומכות החינוך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אכיפה ובקרה של נוכחות כאמצעי לשיפור השירות לתושב של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גנ"י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היסעים, דגש מיוחד למגזר חרדי</a:t>
                      </a: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משלוח שאלון ומעקב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הסברה:</a:t>
                      </a:r>
                      <a: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חלוקת מידע כתוב ודיגיטלי (זום מוקלט), כנס הסברה, חידוד אמצעי התקשרות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מעקב שאלונים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מדידה של אפקט ההסברה (סקר)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מקצה שיפורים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מעקב שאלונים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מדידה של אפקט ההסברה (סקר)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מקצה שיפורים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+mn-cs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+mn-cs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+mn-cs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מעקב שאלונים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מדידה של אפקט ההסברה (סקר)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מקצה שיפורים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משוב למנהלים וגזירת תובנות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בשיעור התומכות שמקבלות מענק אי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העדרות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 החתמה דיגיטלית מקורית, הפחתת קיזוזים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והעדרויות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שיעור גבוה של מנהלים שביצעו הערכה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אגף החינוך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מנמ"רית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רווחת עובד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10,000 ₪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100031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תחושת השייכות של עובדים לארגון וכפועל יוצא לעיר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ממשקים בים אגפים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שימור עובדים ומנהלים כדי להעמיק קשר עם הארגון ולהגביר מקצועיות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סדנאות ופיתוח חשיבה יצירתית וחיבור ממשק אגפי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פעולות רווחת עובד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ימי הולדת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ימי אוריינטציה לעובדים חדשים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בניית צוותים, כתיבת תוצרים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ישומיים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גיבושים אגפיים/מחלקתיים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סקרי שביעות רצון, רעיונות חדשים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פעולות שייגזרו מסקר שביעות רצון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פגישה שגרתית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הקשר בין העובד לארגון, הקטנת תחלופה של עובדים/מנהלים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בממשקים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מנהלי אגפים ומחלקות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רווחת  עובד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10,000 ₪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81829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היערכות לקליטת כ"א  הנגזר מצמיחה והכפלת העיר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הערכות מקדמיות:</a:t>
                      </a:r>
                      <a: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כ"א , שכר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איסוף מידע מגורמים רלבנטיים ברשות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תוכנית והערכה כספית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תיקוף התוכנית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תיקוף התוכנית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תכנון מראש של מכרזים וגיוסים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גזברית</a:t>
                      </a:r>
                      <a:b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מהנדס 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תקציב שוטף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יעודכן בהמשך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6846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הטמעת מערכת חדשה לנוכחות "זמן אמת"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מיפוי הסכמים והכנת תוכנית להטמעת החתמה לפי קבוצות עובדים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קבוצת עובדים א'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קבוצת עובדים ב'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קבוצת עובדים ג'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קבוצת עובדים ד'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הטמעה מוצלחת של כלל הארגון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מנכ"ל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מנהלי אגפים ומחלקות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מנמ"רית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תקציב שוטף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יעודכן בהמשך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195790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הידוק הקשר עם גורמי תעסוקה בעיר כמו: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מרכז הזדמנות בתעסוקה, עוצמה, יתד, לשכת התעסוקה כמקור לאיוש משרות ברשות לרבות הכשרות והתאמות לצרכי המערכת 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פגישות עבודה </a:t>
                      </a:r>
                      <a:r>
                        <a:rPr lang="he-IL" sz="11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יעודיות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 והקמת שולחן עגול </a:t>
                      </a:r>
                      <a:b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כתיבת מניפסט משותף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מדידה של שיעור מועמדים שנקלטו והגיעו דרך גורמי תעסוקה בעיר והפקת לקחים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שולחן עגול לאור הפקת לקחים ורעיונות לפעולה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פעולות שיגזרו מהפקת לקחים 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המשך 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פעולות שיגזרו מהפקת לקחים 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שיפור שיעור המועמדים שמגיעים מגופי הסמך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מנכ"ל</a:t>
                      </a:r>
                      <a:b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אגף רווחה</a:t>
                      </a:r>
                      <a:b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מרכז הזדמנות בתעסוקה</a:t>
                      </a:r>
                      <a:b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לשכת תעסוקה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ללא עלות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ללא עלות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0" y="478628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 : הון האנושי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548116" y="0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68441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19362254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יכול לכלול מספר יוזמות שיביאו תועלת לבעלי חיים ולבני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אדם,תוך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שמירת הבריאות הציבור ,רווחת בעלי חיים והגברת המודעות בקרב התושבים.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1.מערכת ניהול מעודכנת של כמה שיותר בעלי חיים בעיר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2.חיסונים ומניעת מחלת הכלבת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3.הגברת פיקוח על כלבים משוטטים ובעלי החיים נטושים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4.שיתוף פעולה עם עמותות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5.עיקורים /סירוסים של הכלבים שלוכדים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6.קמפיינים לעידוד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עימוץ</a:t>
                      </a:r>
                      <a:endParaRPr lang="he-IL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7.מעקב אחרי חוקים עזר של העירייה וחוקי המדינה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.8.סיוע לבעלים שמגדלים כלבים עם צרכים מיוחדים.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9.יצירת ימי אימוץ עירוניים 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10.שירותי חירום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11.הדרכות לעובדי המחלקה כדי שיהיו מיומנים ומעודכנים לגבי החוקים החדשים בתחום 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12.פתרון לבעיה של בעלי חיים בר.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לטפל ברבעון א בנקודות הבאות: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1,2,4,5,11,12.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3,6,7,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8,10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9,5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בוצע/לא בוצע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המנכ"ל של העירייה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התובעת העירונית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דוברות העירייה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המוקד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העירונאגף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החינוך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1714200753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1214000210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1714200751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1714200540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1714200758</a:t>
                      </a: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150.000ש"ח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שינוי תדמית העיר בתחום ווטרינריה יכול להוביל לשיפור משמעותי במעמד העיר הן בקרב התושבים והן בקרב המבקרים.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1.הפיכת העיר לעיר "ידידותית לחיות"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2.הגברת המודעות והחינוך בתחום ווטרינריה.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3.קמפיינים למודעות סביבתית בנוגע לבעלי חיים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4.שיתוף פעולה עם עמותות וארגונים להצלת בעלי חיים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5.אירועיים ווטרינריים קהילתיים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ברבעון א נטפל בסעיפים ו4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בוצע/לא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בוצע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דוברות העירייה</a:t>
                      </a: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1714200780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10.000ש"ח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זה אתגר משמעותי ויחד עם זאת מדובר בהזדמנות לפתח את השירותים העירוניים ולהתאים אותם לדרישות חדשות של אוכלוסייה גדולה יותר.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1.הרחבת המחלקה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2.הקמת שירותי ווטרינריה ניידת עירוניים.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3.הגדלת שעות פעילות של שירותים ווטרינריים 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4.הגברת האכיפה של חוקים בנוגע לבעלי חיים.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5.חינוך לתושבים ושיפור המודעות.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6.הוספת פארקים לכלבים.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ברבעון א נטפל בסעיף 3.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1,2,6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בוצע/לא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בוצע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המנכ"ל של העירייה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משאבי אנוש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התובעת העירונית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הפיקוח העירונית</a:t>
                      </a: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1714200720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1714200757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1714200753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1214200420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200.000ש"ח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חוויה שירות טובה לציבור המגדלים בעלי חיים זה מטרה שיש לה חשיבות רבה.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1.פיתוח מערכת דיגיטלית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שבה התושבים יכולים לשלוח שאלות ולקבל ייעוץ ראשוני מהווטרינר.</a:t>
                      </a:r>
                      <a:endParaRPr lang="he-I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2.עם קבלת אישור לעוד אחוז משרה לווטרינר יש אופציה למרפאת ניידת במטרה לספק שירותים נוחים במיוחד לבעלי החיים מבוגרים ולאנשים עם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מוגבלויות.אפשר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להגיע לבתים או לאזורים ספציפיים בעיר להעניק טיפול שוטף כמו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חיסונים,בדיקות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רפואיות או שירותים דחופים.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3.הקמת מערך חירום זמין 24/7.היתרון זה חווית שירות לכל המגדלים בעלי חיים בעיר תוך כדי הבטחת טיפול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מיידי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במקרים חירום.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4.פיתוח מערכת מקוונת בה התושבים יכלו לקבוע תור לווטרינר דרך האתר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העירוני.זה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נוח לתושב, הפחתת זמן המתנה ועושה יותר פשוט כל התהליך 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5.הוזלת טיפולים באמצעות הנחות או תעריפים מסובסדים(עיקורים/סירוסים, טיפול למניעת מחלות נפוצות).היתרון –הגדלת החיסונים וסטריליזציה והפחתת את מספר הבעלי החיים הנטושים שגורמים להתפשטות של מחלות.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6.שירותי ניקוי ותחזוקה לפארק הכלבים שקיים בעיר ,אספקת שקיות לאיסוף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צואה,סדנאות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פעם בחודש בפארק כדי להדריך איך לגדל נכון ובריא את הכלבים.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7.הגברת אכיפה החוקים קשורים לבעלי חיים במטרה לשפר את הסביבה העירונית ולמנוע חוקים שלא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נאכפו.התושבים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שלא מקיימים את החוקים יכולים להיות חשופים לקנסות.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8.יצירת מערכת מקוונת לאימוץ שמחברת בין התושבים ומאגרי בעלי החיים הנטושים.</a:t>
                      </a:r>
                      <a:endParaRPr lang="he-IL" sz="11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ברבעון א נטפל בסעיפים 1, 4 , 6 ,7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5,8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בוצע/לא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בוצע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המנכ,ל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של העירייה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מוקד העירוני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מחלקת שפ"ע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התובעת העירונית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פיקוח עירונית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he-IL" sz="11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1714200758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1714200750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100.000ש"ח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אני מציגה כמה רעיונות שיכולים להניב תוצאות חיוביות.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1.הקמת קליניקות ניידות שיספקו שירותי טיפול לחיות באזורים מרוחקים או לאוכלוסיות שקשה לגשת לווטרינר</a:t>
                      </a:r>
                    </a:p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2.פיתוח תחום הבריאות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הדיגיטלית.באמצעות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אפליקציות מאפשרים לקהל המגדל בעלי חיים לקבל ייעוץ ווטרינרי מרחוק דבר שיעזור בהגדלת אפשרויות התעסוקה לווטרינרים בצורה דיגיטלית וחדשנית ,תוך מתן שירות נגישה יותר לציבור.</a:t>
                      </a:r>
                    </a:p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3.הכשרות בתחום ההתנהגות הבעייתית או טיפול בבעלי חיים עם התנהגות בעייתית ,להציע קורסים ושירותים אחרים לאנשים שמגדלים .הדבר גורם לאפשרות תעסוקה לווטרינרים שנותנים ייעוץ בשיפור ההתנהגות של חיות מחמד.</a:t>
                      </a:r>
                    </a:p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השקעה הרהבת תחום העבודה עבור ווטרינרים תספק מגוון דרכים למי שמעוניין להיכנס לתחום או לפתח את הקריירה שלו בווטרינריה.</a:t>
                      </a:r>
                    </a:p>
                    <a:p>
                      <a:pPr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ברבעון א נטפל בסעיפים הבאים: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1,3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בוצע/לא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בוצע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המנכ"ל של העירייה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המוקד העירוני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הדוברות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1714100780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1214200420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100.000ש"ח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244948" y="489423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ווטרינריה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989095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ordPictureWatermark148030095">
            <a:extLst>
              <a:ext uri="{FF2B5EF4-FFF2-40B4-BE49-F238E27FC236}">
                <a16:creationId xmlns:a16="http://schemas.microsoft.com/office/drawing/2014/main" id="{3368ADD6-3AE5-4DE5-B493-6E4D1736B4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תמונה 4" descr="תמונה שמכילה גופן, גרפיקה, לוגו, עיצוב גרפי&#10;&#10;התיאור נוצר באופן אוטומטי">
            <a:extLst>
              <a:ext uri="{FF2B5EF4-FFF2-40B4-BE49-F238E27FC236}">
                <a16:creationId xmlns:a16="http://schemas.microsoft.com/office/drawing/2014/main" id="{3D5D9C41-9A62-F5D2-85C7-6E20A4F5E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648" y="0"/>
            <a:ext cx="2872627" cy="1122837"/>
          </a:xfrm>
          <a:prstGeom prst="rect">
            <a:avLst/>
          </a:prstGeom>
        </p:spPr>
      </p:pic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BE078D1C-8B6A-26E4-FB6C-6ACEE732EDBA}"/>
              </a:ext>
            </a:extLst>
          </p:cNvPr>
          <p:cNvGraphicFramePr>
            <a:graphicFrameLocks noGrp="1"/>
          </p:cNvGraphicFramePr>
          <p:nvPr/>
        </p:nvGraphicFramePr>
        <p:xfrm>
          <a:off x="143769" y="1216152"/>
          <a:ext cx="11697711" cy="5369158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933126">
                  <a:extLst>
                    <a:ext uri="{9D8B030D-6E8A-4147-A177-3AD203B41FA5}">
                      <a16:colId xmlns:a16="http://schemas.microsoft.com/office/drawing/2014/main" val="342855746"/>
                    </a:ext>
                  </a:extLst>
                </a:gridCol>
                <a:gridCol w="1196290">
                  <a:extLst>
                    <a:ext uri="{9D8B030D-6E8A-4147-A177-3AD203B41FA5}">
                      <a16:colId xmlns:a16="http://schemas.microsoft.com/office/drawing/2014/main" val="3636104414"/>
                    </a:ext>
                  </a:extLst>
                </a:gridCol>
                <a:gridCol w="1177547">
                  <a:extLst>
                    <a:ext uri="{9D8B030D-6E8A-4147-A177-3AD203B41FA5}">
                      <a16:colId xmlns:a16="http://schemas.microsoft.com/office/drawing/2014/main" val="919367935"/>
                    </a:ext>
                  </a:extLst>
                </a:gridCol>
                <a:gridCol w="983310">
                  <a:extLst>
                    <a:ext uri="{9D8B030D-6E8A-4147-A177-3AD203B41FA5}">
                      <a16:colId xmlns:a16="http://schemas.microsoft.com/office/drawing/2014/main" val="1417729797"/>
                    </a:ext>
                  </a:extLst>
                </a:gridCol>
                <a:gridCol w="1202413">
                  <a:extLst>
                    <a:ext uri="{9D8B030D-6E8A-4147-A177-3AD203B41FA5}">
                      <a16:colId xmlns:a16="http://schemas.microsoft.com/office/drawing/2014/main" val="3754632473"/>
                    </a:ext>
                  </a:extLst>
                </a:gridCol>
                <a:gridCol w="1055945">
                  <a:extLst>
                    <a:ext uri="{9D8B030D-6E8A-4147-A177-3AD203B41FA5}">
                      <a16:colId xmlns:a16="http://schemas.microsoft.com/office/drawing/2014/main" val="1593999613"/>
                    </a:ext>
                  </a:extLst>
                </a:gridCol>
                <a:gridCol w="984957">
                  <a:extLst>
                    <a:ext uri="{9D8B030D-6E8A-4147-A177-3AD203B41FA5}">
                      <a16:colId xmlns:a16="http://schemas.microsoft.com/office/drawing/2014/main" val="1854931224"/>
                    </a:ext>
                  </a:extLst>
                </a:gridCol>
                <a:gridCol w="1393137">
                  <a:extLst>
                    <a:ext uri="{9D8B030D-6E8A-4147-A177-3AD203B41FA5}">
                      <a16:colId xmlns:a16="http://schemas.microsoft.com/office/drawing/2014/main" val="86855573"/>
                    </a:ext>
                  </a:extLst>
                </a:gridCol>
                <a:gridCol w="896222">
                  <a:extLst>
                    <a:ext uri="{9D8B030D-6E8A-4147-A177-3AD203B41FA5}">
                      <a16:colId xmlns:a16="http://schemas.microsoft.com/office/drawing/2014/main" val="2667447551"/>
                    </a:ext>
                  </a:extLst>
                </a:gridCol>
                <a:gridCol w="998574">
                  <a:extLst>
                    <a:ext uri="{9D8B030D-6E8A-4147-A177-3AD203B41FA5}">
                      <a16:colId xmlns:a16="http://schemas.microsoft.com/office/drawing/2014/main" val="3648322921"/>
                    </a:ext>
                  </a:extLst>
                </a:gridCol>
                <a:gridCol w="876190">
                  <a:extLst>
                    <a:ext uri="{9D8B030D-6E8A-4147-A177-3AD203B41FA5}">
                      <a16:colId xmlns:a16="http://schemas.microsoft.com/office/drawing/2014/main" val="1900184492"/>
                    </a:ext>
                  </a:extLst>
                </a:gridCol>
              </a:tblGrid>
              <a:tr h="589461"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סוג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משימות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צעדי פעולה לפי רבעונים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מדד הצלחה תוצאה רצויה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שותפים עיקריים פנים וחוץ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תקציב עירייה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5271"/>
                  </a:ext>
                </a:extLst>
              </a:tr>
              <a:tr h="591686">
                <a:tc>
                  <a:txBody>
                    <a:bodyPr/>
                    <a:lstStyle/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רבעון א'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רבעון ב'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רבעון ג'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רבעון ד'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/>
                        <a:t>עלות</a:t>
                      </a:r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497440"/>
                  </a:ext>
                </a:extLst>
              </a:tr>
              <a:tr h="755719">
                <a:tc>
                  <a:txBody>
                    <a:bodyPr/>
                    <a:lstStyle/>
                    <a:p>
                      <a:pPr rtl="1"/>
                      <a:r>
                        <a:rPr lang="he-IL" sz="1100" b="1" dirty="0"/>
                        <a:t>מיקוד שוטף יעד 1</a:t>
                      </a:r>
                      <a:endParaRPr lang="he-IL" sz="11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בניית מסד נתונים של מערך הנכסים בעיר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הקמת מערכת ממוחשבת לניהול הנכסים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ניתוח מצב קיים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קבלת הצעות מחיר לבחירת זכיין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פרסום מכרז להקמת מודול ממוחשב  לניהול הנכסים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הטמעת הנתונים במערכת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מודול לניהול 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מהנדס העיר, גזברות.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b="0" dirty="0"/>
                        <a:t>מס' סעיף תקציבי/ </a:t>
                      </a:r>
                      <a:r>
                        <a:rPr lang="he-IL" sz="1100" b="0" dirty="0" err="1"/>
                        <a:t>תב"ר</a:t>
                      </a:r>
                      <a:endParaRPr lang="he-IL" sz="1100" b="0" dirty="0"/>
                    </a:p>
                    <a:p>
                      <a:pPr rtl="1"/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161300780</a:t>
                      </a:r>
                    </a:p>
                    <a:p>
                      <a:pPr rtl="1"/>
                      <a:endParaRPr lang="he-IL" sz="1100" b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30,000ש"ח 175,000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6641105"/>
                  </a:ext>
                </a:extLst>
              </a:tr>
              <a:tr h="965468">
                <a:tc>
                  <a:txBody>
                    <a:bodyPr/>
                    <a:lstStyle/>
                    <a:p>
                      <a:pPr rtl="1"/>
                      <a:r>
                        <a:rPr lang="he-IL" sz="1100" b="1" dirty="0"/>
                        <a:t>  יעד 2</a:t>
                      </a:r>
                      <a:endParaRPr lang="he-IL" sz="11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סקר 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סקר 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ניתוח מצב קיים</a:t>
                      </a:r>
                    </a:p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קבלת הצעות מחיר לבחירת זכיין</a:t>
                      </a:r>
                    </a:p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פרסום מכרז לסקר נכסים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הטמעת הנתונים במערכת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ספר נכסים מעודכן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מח’ משפטית, מהנדס העיר, גזברות, משאבי אנוש.</a:t>
                      </a:r>
                    </a:p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יש לדאוג לתקצוב מתאים (</a:t>
                      </a:r>
                      <a:r>
                        <a:rPr lang="he-IL" sz="1100" b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)</a:t>
                      </a:r>
                    </a:p>
                    <a:p>
                      <a:pPr rtl="1"/>
                      <a:endParaRPr lang="he-IL" sz="1100" b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262,000ש"ח 1,096,992 (קיים </a:t>
                      </a:r>
                      <a:r>
                        <a:rPr lang="he-IL" sz="1100" b="0" dirty="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100" b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על סך 600,000ש"ח בגזברות)</a:t>
                      </a:r>
                    </a:p>
                    <a:p>
                      <a:pPr rtl="1"/>
                      <a:endParaRPr lang="he-IL" sz="1100" b="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2874825"/>
                  </a:ext>
                </a:extLst>
              </a:tr>
              <a:tr h="632192">
                <a:tc>
                  <a:txBody>
                    <a:bodyPr/>
                    <a:lstStyle/>
                    <a:p>
                      <a:pPr rtl="1"/>
                      <a:r>
                        <a:rPr lang="he-IL" sz="1100" b="1" dirty="0"/>
                        <a:t>יעד 3</a:t>
                      </a:r>
                      <a:endParaRPr lang="he-IL" sz="11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  כוח אדם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קליטת פקיד ביטוחים תביעות ונכסים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פרסום מכרז לקליטת עובד/ת</a:t>
                      </a:r>
                    </a:p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חניכה והדרכה של העובד החדש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חלוקת אחריות והגדרות תפקיד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קליטת עובד/ת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גזברות, משאבי אנוש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</a:p>
                    <a:p>
                      <a:pPr rtl="1"/>
                      <a:endParaRPr lang="he-IL" sz="11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120,000ש"ח (שנתי)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44170692"/>
                  </a:ext>
                </a:extLst>
              </a:tr>
              <a:tr h="755719"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מיקוד רשותי</a:t>
                      </a:r>
                    </a:p>
                    <a:p>
                      <a:pPr rtl="1"/>
                      <a:r>
                        <a:rPr lang="he-IL" sz="1800" b="1" dirty="0"/>
                        <a:t> </a:t>
                      </a:r>
                      <a:endParaRPr lang="he-IL" sz="1800" b="1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שיפור השירות לתושב- באמצעות דיגיטציה של תהליכים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עדכון וטיוב האתר המחלקתי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ניתוח מצב קיים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הטמעת מידע והנחיות מקצועיות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בחירה ואפיון הטפסים מקוונים</a:t>
                      </a:r>
                    </a:p>
                    <a:p>
                      <a:pPr rtl="1"/>
                      <a:endParaRPr lang="he-IL" sz="1100" kern="1200" dirty="0">
                        <a:solidFill>
                          <a:schemeClr val="dk1"/>
                        </a:solidFill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הטמעת טפסים מקוונים באתר העירוני</a:t>
                      </a:r>
                    </a:p>
                    <a:p>
                      <a:pPr rtl="1"/>
                      <a:endParaRPr lang="he-IL" sz="1100" kern="1200" dirty="0">
                        <a:solidFill>
                          <a:schemeClr val="dk1"/>
                        </a:solidFill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עדכון האתר והעלאת אחוז המשתמשים והפניות באתר 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מנמ"ר</a:t>
                      </a:r>
                      <a:r>
                        <a:rPr kumimoji="0" lang="he-IL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, חברה לאוטומציה, חב’ </a:t>
                      </a:r>
                      <a:r>
                        <a:rPr kumimoji="0" lang="he-IL" sz="11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סנסקום</a:t>
                      </a:r>
                      <a:r>
                        <a:rPr kumimoji="0" lang="he-IL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, דוברות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85507"/>
                  </a:ext>
                </a:extLst>
              </a:tr>
              <a:tr h="755719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he-IL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יעד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ייעול עבודה שוטפת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שת"פ בין אגפי העירייה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הנגשת מידע וידע, שת"פ בין המחלקות והאגפים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הטמעת תהליכי עבודה, קיום ישיבות סטטוס בנושא מפגעים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פניות מקוונות בדרישות לפיצוי בגין נזקי גוף ורכוש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u="none" kern="1200" dirty="0">
                          <a:solidFill>
                            <a:schemeClr val="dk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אומדן נזקים בגין דרישות לפיצוי/תביעות משפטיות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1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ירידה באחוז הפניות בגין  דרישות לפיצוי (נזקי גוף/רכוש)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אגף שפע, מח' משפטית, דוברות</a:t>
                      </a: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8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2583842"/>
                  </a:ext>
                </a:extLst>
              </a:tr>
            </a:tbl>
          </a:graphicData>
        </a:graphic>
      </p:graphicFrame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9DFBBDE-A676-5162-6536-9798B1151F2E}"/>
              </a:ext>
            </a:extLst>
          </p:cNvPr>
          <p:cNvSpPr txBox="1"/>
          <p:nvPr/>
        </p:nvSpPr>
        <p:spPr>
          <a:xfrm>
            <a:off x="143769" y="49705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נכסים וביטוחים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4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CD97-C2FF-6C9C-689A-5C3C2328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ordPictureWatermark148030095">
            <a:extLst>
              <a:ext uri="{FF2B5EF4-FFF2-40B4-BE49-F238E27FC236}">
                <a16:creationId xmlns:a16="http://schemas.microsoft.com/office/drawing/2014/main" id="{4F0CF0F4-A95F-1857-523B-92F14BCDF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8079BA33-CABE-C080-A08A-D0219AC87196}"/>
              </a:ext>
            </a:extLst>
          </p:cNvPr>
          <p:cNvGraphicFramePr>
            <a:graphicFrameLocks noGrp="1"/>
          </p:cNvGraphicFramePr>
          <p:nvPr/>
        </p:nvGraphicFramePr>
        <p:xfrm>
          <a:off x="17884" y="1332402"/>
          <a:ext cx="12156231" cy="484227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600832">
                  <a:extLst>
                    <a:ext uri="{9D8B030D-6E8A-4147-A177-3AD203B41FA5}">
                      <a16:colId xmlns:a16="http://schemas.microsoft.com/office/drawing/2014/main" val="342855746"/>
                    </a:ext>
                  </a:extLst>
                </a:gridCol>
                <a:gridCol w="1113031">
                  <a:extLst>
                    <a:ext uri="{9D8B030D-6E8A-4147-A177-3AD203B41FA5}">
                      <a16:colId xmlns:a16="http://schemas.microsoft.com/office/drawing/2014/main" val="3636104414"/>
                    </a:ext>
                  </a:extLst>
                </a:gridCol>
                <a:gridCol w="1635555">
                  <a:extLst>
                    <a:ext uri="{9D8B030D-6E8A-4147-A177-3AD203B41FA5}">
                      <a16:colId xmlns:a16="http://schemas.microsoft.com/office/drawing/2014/main" val="919367935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1417729797"/>
                    </a:ext>
                  </a:extLst>
                </a:gridCol>
                <a:gridCol w="833475">
                  <a:extLst>
                    <a:ext uri="{9D8B030D-6E8A-4147-A177-3AD203B41FA5}">
                      <a16:colId xmlns:a16="http://schemas.microsoft.com/office/drawing/2014/main" val="3754632473"/>
                    </a:ext>
                  </a:extLst>
                </a:gridCol>
                <a:gridCol w="1049152">
                  <a:extLst>
                    <a:ext uri="{9D8B030D-6E8A-4147-A177-3AD203B41FA5}">
                      <a16:colId xmlns:a16="http://schemas.microsoft.com/office/drawing/2014/main" val="1593999613"/>
                    </a:ext>
                  </a:extLst>
                </a:gridCol>
                <a:gridCol w="1049152">
                  <a:extLst>
                    <a:ext uri="{9D8B030D-6E8A-4147-A177-3AD203B41FA5}">
                      <a16:colId xmlns:a16="http://schemas.microsoft.com/office/drawing/2014/main" val="1854931224"/>
                    </a:ext>
                  </a:extLst>
                </a:gridCol>
                <a:gridCol w="1175669">
                  <a:extLst>
                    <a:ext uri="{9D8B030D-6E8A-4147-A177-3AD203B41FA5}">
                      <a16:colId xmlns:a16="http://schemas.microsoft.com/office/drawing/2014/main" val="86855573"/>
                    </a:ext>
                  </a:extLst>
                </a:gridCol>
                <a:gridCol w="922635">
                  <a:extLst>
                    <a:ext uri="{9D8B030D-6E8A-4147-A177-3AD203B41FA5}">
                      <a16:colId xmlns:a16="http://schemas.microsoft.com/office/drawing/2014/main" val="2667447551"/>
                    </a:ext>
                  </a:extLst>
                </a:gridCol>
                <a:gridCol w="1049152">
                  <a:extLst>
                    <a:ext uri="{9D8B030D-6E8A-4147-A177-3AD203B41FA5}">
                      <a16:colId xmlns:a16="http://schemas.microsoft.com/office/drawing/2014/main" val="3648322921"/>
                    </a:ext>
                  </a:extLst>
                </a:gridCol>
                <a:gridCol w="1049152">
                  <a:extLst>
                    <a:ext uri="{9D8B030D-6E8A-4147-A177-3AD203B41FA5}">
                      <a16:colId xmlns:a16="http://schemas.microsoft.com/office/drawing/2014/main" val="1900184492"/>
                    </a:ext>
                  </a:extLst>
                </a:gridCol>
              </a:tblGrid>
              <a:tr h="979699">
                <a:tc>
                  <a:txBody>
                    <a:bodyPr/>
                    <a:lstStyle/>
                    <a:p>
                      <a:pPr rtl="1"/>
                      <a:r>
                        <a:rPr lang="he-IL" sz="14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סוג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משימות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he-IL" sz="1400"/>
                        <a:t>צעדי פעולה לפי רבעונים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מדד הצלחה תוצאה רצויה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שותפים עיקריים פנים וחוץ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he-IL" sz="1400"/>
                        <a:t>תקציב עירייה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5271"/>
                  </a:ext>
                </a:extLst>
              </a:tr>
              <a:tr h="753614">
                <a:tc>
                  <a:txBody>
                    <a:bodyPr/>
                    <a:lstStyle/>
                    <a:p>
                      <a:pPr rtl="1"/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רבעון א'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רבעון ב'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רבעון ג'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רבעון ד'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מס' סעיף תקציבי/ </a:t>
                      </a:r>
                      <a:r>
                        <a:rPr lang="he-IL" sz="1400" err="1"/>
                        <a:t>תב"ר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/>
                        <a:t>עלות</a:t>
                      </a:r>
                      <a:endParaRPr lang="he-IL" sz="14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497440"/>
                  </a:ext>
                </a:extLst>
              </a:tr>
              <a:tr h="666733">
                <a:tc>
                  <a:txBody>
                    <a:bodyPr/>
                    <a:lstStyle/>
                    <a:p>
                      <a:pPr rtl="1"/>
                      <a:r>
                        <a:rPr lang="he-IL" sz="1200" b="1"/>
                        <a:t>מיקוד שוטף 1</a:t>
                      </a:r>
                      <a:endParaRPr lang="he-IL" sz="1200" b="1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תשתיות תיירותיות קידום וניהול הפרויקטים ובקרה על הביצוע והשוטף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ניהול ומעקב על פרויקטים תיירותיים בביצוע </a:t>
                      </a:r>
                    </a:p>
                    <a:p>
                      <a:pPr marL="342900" indent="-342900" rtl="1">
                        <a:buAutoNum type="arabicPeriod"/>
                      </a:pP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קו המים טיילת יגאל אלון – יציאה לביצוע במהלך חודש מרץ </a:t>
                      </a:r>
                    </a:p>
                    <a:p>
                      <a:pPr marL="342900" indent="-342900" rtl="1">
                        <a:buAutoNum type="arabicPeriod"/>
                      </a:pP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טיילת הדקל </a:t>
                      </a:r>
                    </a:p>
                    <a:p>
                      <a:pPr marL="342900" indent="-342900" rtl="1">
                        <a:buAutoNum type="arabicPeriod"/>
                      </a:pP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טיבריום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</a:t>
                      </a: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יציאה לשלב ב' טיילת יגאל אלון </a:t>
                      </a:r>
                    </a:p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טיילת הדקל מעקב על ביצוע חופי רחצה והכרזתם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ובקרה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התעוררות המרחב התיירותי באמצעות  יזמויות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פנים – מנכ"ל </a:t>
                      </a: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חוץ בעלי הנכסים בכיכר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יש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פתוח כיכר רבין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641105"/>
                  </a:ext>
                </a:extLst>
              </a:tr>
              <a:tr h="666733">
                <a:tc>
                  <a:txBody>
                    <a:bodyPr/>
                    <a:lstStyle/>
                    <a:p>
                      <a:pPr rtl="1"/>
                      <a:r>
                        <a:rPr lang="he-IL" sz="1200" b="1"/>
                        <a:t>מיקוד שוטף 2</a:t>
                      </a:r>
                      <a:endParaRPr lang="he-IL" sz="1200" b="1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פיתוח אזור טבריה הקדומה פרויקט משולב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צת"פ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משרד התיירות + הקרן לשטחים פתוחים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מעורבות בשלבי התכנון, התקשרות עם חברה לטובת סיור אינטראקטיבי הממחיש את הממצאים הארכיאולוגים בסביבה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תכנון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ביצוע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השלמת עבודות הביצוע וסיום מיזם סיור אינטראקטיבי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שיווק המיזם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סיכום ביצוע תואם שביעות רצון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מנכ"ל , מהנדס העיר, גזברית </a:t>
                      </a: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רשות העתיקות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שני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תבר"ים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מאושרים קרן לשטחים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פתוחים+צת"פ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טבריה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60356"/>
                  </a:ext>
                </a:extLst>
              </a:tr>
            </a:tbl>
          </a:graphicData>
        </a:graphic>
      </p:graphicFrame>
      <p:sp>
        <p:nvSpPr>
          <p:cNvPr id="2" name="תיבת טקסט 2">
            <a:extLst>
              <a:ext uri="{FF2B5EF4-FFF2-40B4-BE49-F238E27FC236}">
                <a16:creationId xmlns:a16="http://schemas.microsoft.com/office/drawing/2014/main" id="{72F7546C-1AAE-E656-AC98-967AC15F411A}"/>
              </a:ext>
            </a:extLst>
          </p:cNvPr>
          <p:cNvSpPr txBox="1"/>
          <p:nvPr/>
        </p:nvSpPr>
        <p:spPr>
          <a:xfrm>
            <a:off x="-316366" y="565005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תיירות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939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0B047-1A81-401D-C1E3-D7BADA5CA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ordPictureWatermark148030095">
            <a:extLst>
              <a:ext uri="{FF2B5EF4-FFF2-40B4-BE49-F238E27FC236}">
                <a16:creationId xmlns:a16="http://schemas.microsoft.com/office/drawing/2014/main" id="{79F432B3-759F-1E4D-5067-F0306B30CE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0" y="-205196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39E6F359-991B-566C-73B0-672977816E5F}"/>
              </a:ext>
            </a:extLst>
          </p:cNvPr>
          <p:cNvGraphicFramePr>
            <a:graphicFrameLocks noGrp="1"/>
          </p:cNvGraphicFramePr>
          <p:nvPr/>
        </p:nvGraphicFramePr>
        <p:xfrm>
          <a:off x="40257" y="1083446"/>
          <a:ext cx="12111485" cy="5571998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794381">
                  <a:extLst>
                    <a:ext uri="{9D8B030D-6E8A-4147-A177-3AD203B41FA5}">
                      <a16:colId xmlns:a16="http://schemas.microsoft.com/office/drawing/2014/main" val="342855746"/>
                    </a:ext>
                  </a:extLst>
                </a:gridCol>
                <a:gridCol w="1327531">
                  <a:extLst>
                    <a:ext uri="{9D8B030D-6E8A-4147-A177-3AD203B41FA5}">
                      <a16:colId xmlns:a16="http://schemas.microsoft.com/office/drawing/2014/main" val="3636104414"/>
                    </a:ext>
                  </a:extLst>
                </a:gridCol>
                <a:gridCol w="1389038">
                  <a:extLst>
                    <a:ext uri="{9D8B030D-6E8A-4147-A177-3AD203B41FA5}">
                      <a16:colId xmlns:a16="http://schemas.microsoft.com/office/drawing/2014/main" val="919367935"/>
                    </a:ext>
                  </a:extLst>
                </a:gridCol>
                <a:gridCol w="893227">
                  <a:extLst>
                    <a:ext uri="{9D8B030D-6E8A-4147-A177-3AD203B41FA5}">
                      <a16:colId xmlns:a16="http://schemas.microsoft.com/office/drawing/2014/main" val="1417729797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3754632473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1593999613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1854931224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86855573"/>
                    </a:ext>
                  </a:extLst>
                </a:gridCol>
                <a:gridCol w="1101044">
                  <a:extLst>
                    <a:ext uri="{9D8B030D-6E8A-4147-A177-3AD203B41FA5}">
                      <a16:colId xmlns:a16="http://schemas.microsoft.com/office/drawing/2014/main" val="2667447551"/>
                    </a:ext>
                  </a:extLst>
                </a:gridCol>
                <a:gridCol w="951259">
                  <a:extLst>
                    <a:ext uri="{9D8B030D-6E8A-4147-A177-3AD203B41FA5}">
                      <a16:colId xmlns:a16="http://schemas.microsoft.com/office/drawing/2014/main" val="3648322921"/>
                    </a:ext>
                  </a:extLst>
                </a:gridCol>
                <a:gridCol w="1250829">
                  <a:extLst>
                    <a:ext uri="{9D8B030D-6E8A-4147-A177-3AD203B41FA5}">
                      <a16:colId xmlns:a16="http://schemas.microsoft.com/office/drawing/2014/main" val="1900184492"/>
                    </a:ext>
                  </a:extLst>
                </a:gridCol>
              </a:tblGrid>
              <a:tr h="1064012">
                <a:tc>
                  <a:txBody>
                    <a:bodyPr/>
                    <a:lstStyle/>
                    <a:p>
                      <a:pPr rtl="1"/>
                      <a:r>
                        <a:rPr lang="he-IL" sz="18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סוג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 מיקוד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/>
                        <a:t>משימות</a:t>
                      </a:r>
                      <a:endParaRPr lang="he-IL" sz="18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he-IL" sz="1800"/>
                        <a:t>צעדי פעולה לפי רבעונים</a:t>
                      </a:r>
                      <a:endParaRPr lang="he-IL" sz="18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/>
                        <a:t>מדד הצלחה תוצאה רצויה</a:t>
                      </a:r>
                      <a:endParaRPr lang="he-IL" sz="18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/>
                        <a:t>שותפים עיקריים פנים וחוץ</a:t>
                      </a:r>
                      <a:endParaRPr lang="he-IL" sz="18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he-IL" sz="1800"/>
                        <a:t>תקציב עירייה</a:t>
                      </a:r>
                      <a:endParaRPr lang="he-IL" sz="18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65271"/>
                  </a:ext>
                </a:extLst>
              </a:tr>
              <a:tr h="1064012"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רבעון א'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רבעון ב'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רבעון ג'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רבעון ד'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מס' סעיף תקציבי/ </a:t>
                      </a:r>
                      <a:r>
                        <a:rPr lang="he-IL" sz="1200" err="1"/>
                        <a:t>תב"ר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/>
                        <a:t>עלות</a:t>
                      </a:r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497440"/>
                  </a:ext>
                </a:extLst>
              </a:tr>
              <a:tr h="1659633">
                <a:tc>
                  <a:txBody>
                    <a:bodyPr/>
                    <a:lstStyle/>
                    <a:p>
                      <a:pPr rtl="1"/>
                      <a:r>
                        <a:rPr lang="he-IL" sz="1200" b="1"/>
                        <a:t>יעד 1</a:t>
                      </a:r>
                      <a:endParaRPr lang="he-IL" sz="1200" b="1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שיווק תיירות </a:t>
                      </a: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ניהול נכסים דיגיטליים לשיפור חווית התייר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שיפור האתר</a:t>
                      </a:r>
                    </a:p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איגום משאבים לקמפיין לשיפור התדמית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תכנון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יציאה לקמפיין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תכנית ויעדים לניטור נקודות התיירות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איסוף נתונים ומעקב על התשומות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עלייה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בביקושים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לתיירות הפנים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מנכ"ל,דובר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מהנדס העיר מנכ"ל חכ"ל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הסכם גג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170692"/>
                  </a:ext>
                </a:extLst>
              </a:tr>
              <a:tr h="1659633">
                <a:tc>
                  <a:txBody>
                    <a:bodyPr/>
                    <a:lstStyle/>
                    <a:p>
                      <a:pPr rtl="1"/>
                      <a:r>
                        <a:rPr lang="he-IL" sz="1200" b="1"/>
                        <a:t>יעד 2</a:t>
                      </a:r>
                      <a:endParaRPr lang="he-IL" sz="1200" b="1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שימור ושיפור היחסים עם העסקים תומכי תיירות, הקמת התאחדות מלונות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קידום שיחות עם ההתאחדות האצית, קידום המלונאים לגוף אחד לא מפולג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פורום מלונאים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פסח </a:t>
                      </a:r>
                      <a:r>
                        <a:rPr lang="he-IL" sz="1200" err="1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אטרציות</a:t>
                      </a:r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לתייר ללא עלות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פורום עסקים תיירותיים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אתר תיירות כולל עם מודל כלכלי לפיתוח עסקים תיירותיים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מדד כמותי, כמות המשתתפים בכנסים, פיתוח האתר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20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עסקים ומלונות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sz="120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171893"/>
                  </a:ext>
                </a:extLst>
              </a:tr>
            </a:tbl>
          </a:graphicData>
        </a:graphic>
      </p:graphicFrame>
      <p:sp>
        <p:nvSpPr>
          <p:cNvPr id="2" name="תיבת טקסט 2">
            <a:extLst>
              <a:ext uri="{FF2B5EF4-FFF2-40B4-BE49-F238E27FC236}">
                <a16:creationId xmlns:a16="http://schemas.microsoft.com/office/drawing/2014/main" id="{C5953E7B-BC7E-98E4-7AF8-6F29147695C8}"/>
              </a:ext>
            </a:extLst>
          </p:cNvPr>
          <p:cNvSpPr txBox="1"/>
          <p:nvPr/>
        </p:nvSpPr>
        <p:spPr>
          <a:xfrm>
            <a:off x="-497436" y="383936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תיירות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29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5978" y="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4"/>
          <a:ext cx="12191997" cy="5637658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4305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0600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960478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920376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391354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61062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פתיחת מועדון ייחודי לנוער עולה (מרכז מחוברים)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מתן מענה ייחודי לנוער עולה בתוכנית מיוחדת רגיש תרבות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המועדון לפתיחה, מיפוי משתתפים וצרכים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פתיחת המועדון לפעילות שותפת על-פי התוכנית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כנ"ל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השתתפות מקסימלית של נוער עולה בפעילות ושילובם עם נעור ילידי הארץ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משרד העלייה והקליטה + מחלקת הנוער העירונית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1860000110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מימון 90% ע"י משרד העלייה והקליטה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300,000 שח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52684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יציאה ממרכזי הקליטה לקליטה קבועה בעיר לעולים מאתיופיה 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איתור דיור מתאים למועמדים לתושבות קבע, כולל עלויות מתאימות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המשפחות ליציאה מרכזי הקליטה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השתקעות בעיר פלוס רכישת דירה למשפחות העולים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הסוכנות היהודית, משרד העלייה והקליטה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משרד העלייה והקליטה מימון מלא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8548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*שיווק העיר בירידי עלייה לאחר המלחמה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*קליטת 25 משפחות מצרפת, עלייה קהילתית מיוחדת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*השתתפות בירידי עלייה, הצגת העיר ושכנוע לעלות לטבריה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*קליטת משפחות מצרפת בתחומי: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תעסוקה, חינוך, דיור ואולפנים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יריד עלייה בפריז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יריד עלייה בגאורגיה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*יריד עלייה במיקום       שטרם נקבע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*קליטת משפחות מצרפת "עלייה קהילתית"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עליית משפחות עולים והשתלבותם בעיר בכל התחומים: דיור, תעסוקה, חינוך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הסוכנות היהודית, משרד העלייה והקליטה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1860000582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עיריית טבריה-ירידי עלייה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27,000 שח 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*הסוכנות היהודית-קליטת 25 משפחות מצרפת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6467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הנגשת השירותים לעולים בשפות השונות כדי להקל עליהם את ההשתלבות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מתן מענה לכל פעילות העירייה בשפות השונות והנגשתם לעולים באמצעות המחלקה לעלייה וקליטה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תרגום לשפות השונות את כל מעני הרשות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בדיקה מול העולים את המענה ושיפור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מתן מענה מלא ואיכותי בשפות השונות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כלל מחלקות העירייה וגורמים שונים בקהילה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1860000581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באמצעות המחלקה לעלייה וקליטה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93420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קליטת העולים בבית חולים "פורייה" כעובדי מדינה, תעסוקת עוגן לעולים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הקמת צוות ייעודי לקליטה בתעסוקה במשותף עם בית החולים פורייה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המשך קליטת העולים בהתאם לפתיחת התקנים בבית החולים פורייה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כנ"ל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קליטת עולים בבית החולים פורייה, עד 100 משרות בשנה אחת בכלל המקצועות בתמך, פרא רפואי, רופאים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(בכפוף לתקנים)</a:t>
                      </a:r>
                      <a:endParaRPr lang="he-IL" sz="9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משרד העלייה והקליטה, בית החולים פורייה, משרד החינוך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עלות פתיחת האולפנים ע"י 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הסוכנות היהודית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1095737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הערה: המיקודים והמשימות שנקבעו בתוכנית זאת הם בשיתוף עם המשרד לעלייה והקליטה והסוכנות היהודית, ותלויים בגורמים שונים מעבר לרשות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889605" y="681647"/>
            <a:ext cx="6060384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r>
              <a:rPr lang="he-I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שם </a:t>
            </a: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האגף\ </a:t>
            </a:r>
            <a:r>
              <a:rPr lang="he-I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מחלקה: עלייה וקליטה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173891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-4923646" y="1382233"/>
          <a:ext cx="17115643" cy="6139156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65961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104639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872938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3504634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105034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96114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קיום שולחנות עגולים עם מחלקת הפיקוח על הבניה ובדיקת בעלויות לקרקע לאכיפה העירונית.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התמקדות בשליחת תצ"א עם פרטי המקרקעין בהם זוהו חריגות בשלב תיקי המידע למחלקת הפיקוח ומעקב אחרי תיקי הפיקוח שנפתחו.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אכיפת רישיונות עסקים + מציאת חריגות בשלבי תעודות גמר הבניה + אכיפת מפקח הרישוי בשלבי ההיתר.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אכיפת רישיונות עסקים + מציאת חריגות בשלבי תעודות גמר הבניה + אכיפת מפקח הרישוי בשלבי ההיתר.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אכיפת רישיונות עסקים + מציאת חריגות בשלבי תעודות גמר הבניה + אכיפת מפקח הרישוי בשלבי ההיתר.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אכיפת רישיונות עסקים + מציאת חריגות בשלבי תעודות גמר הבניה + אכיפת מפקח הרישוי בשלבי ההיתר.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פתיחת תיקי פיקוח והפיכתם לבקשות להיתר בניה.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מחלקת האכיפה לפיקוח על הבניה, אכיפה עירונית, מחלקת רישוי עסקים.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המרחב הציבורי ועיצוב עירוני.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קידום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פרוייקטים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שבהם יש מס' ייעודים כגון פרוייקט עיר כנרת, ופיתוח האזורים התיירותיים.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פרוייקט מלון גינוסר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פרוייקט מלון דונה גרציה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פיתוח חופי רחצה (חוף הדקל,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חןף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הטרפז, סירונית,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גלמפינג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פרוייקט עיר כנרת (תיירות, יחידות דיור, מסחר, תעסוקה ופנאי).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הוצאת היתרים ואישור לתוקף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תכניות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 מפורטות.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מחלקות העירייה, יזמים, ואדריכלי 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פנים וחוץ.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 מס' תושבי העיר עומד על כ-52,740 תושבים, יש לקדם הוצאת היתרים לשכונות חדשות ומבני ציבור.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מיקוד בהוצאת היתרי בניה ליחידות דיור חדשות, הרצת תיקי מידע תכנוני עבור השכונות החדשות האמורות לצאת למכרז.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הפקת היתרים בשכונות טבריה המושבה + מול ארבל, + שכונת הרקפות.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הפקת היתרים בשכונות טבריה המושבה + מול ארבל + שכונת הרקפות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הפקת היתרים בשכונות טבריה המושבה + מול ארבל + שכונת הרקפות + סיום הוצאת היתרי בניה ליחידות חדשות בשכונת האקליפטוס.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הפקת היתרים בשכונות טבריה המושבה + מול ארבל + שכונת הרקפות + סיום הוצאת היתרי בניה בשכונת האקליפטוס.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תושבים ויזמים אשר הנפיקו היתרי בניה בשנה האחרונה ומתחילים בביצוע הבניה במקרקעין.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(אישורי תחילת עבודות וגמר בניה).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מכון בקרה, והגופים המאשרים (פיקוד העורף, כבאות והצלה, איכות הסביבה, תברואה, מי רקת, רשות מקרקעי ישראל).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השירות לתושב בצורה מקוונת.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סריקת כל היתרי בניה לאתר הוועדה, קבלת סקר שביעות רצון מפורט מטיפול הוועדה בבקשות למידע והיתר ועדכון הטפסים הנמצאים באתר ושיפורם לנוחיות ולרווחת הציבור.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טופס הנחיות מרחביות לשכונות חדשות.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סיום סופי של מסמך מדיניות החניה של הוועדה לתכנון ובניה.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מסמך מדיניות מרפסות של הוועדה תכנון ובניה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עדכונם וסיום בטיפול של כל מסמכי הוועדה לתכנון ובניה האמורים להימצא באתר האינטרנט של הוועדה.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לינק המצורף למבקש הבקשה להיתר לאחר קבלת היתר הבניה עבור שביעות רצון מהוועדה המקומית.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מערכת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קומפלוט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דוברות.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תכניות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בניין עיר והוצאת היתרים באזורי תעסוקה, מסחר ומלונאות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עידוד עסקים, פגישות ליווי תכנון עם יזמים וקידום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תכניות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מפורטות לתעסוקה, מסחר ומלונאות.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תכניות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התחדשות עירונית.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המכרז לתעסוקה ומסחר רמת אגוז.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תכנית מסחר ותעסוקה בברנר חברת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דנילוף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פרוייקט עיר כנרת (תיירות, יחידות דיור, מסחר, תעסוקה ופנאי).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הוצאת היתרים ואישור לתוקף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תכניות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מפורטות.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מחלקת תכנון עירוני ואדריכלי חוץ.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723014" y="313400"/>
            <a:ext cx="4819369" cy="129727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הוועדה המקומית לתכנון ובניה עיריית טבריה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319601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217715" y="1398228"/>
          <a:ext cx="11839606" cy="5242058"/>
        </p:xfrm>
        <a:graphic>
          <a:graphicData uri="http://schemas.openxmlformats.org/drawingml/2006/table">
            <a:tbl>
              <a:tblPr rtl="1" firstRow="1" bandRow="1"/>
              <a:tblGrid>
                <a:gridCol w="1034648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79601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908216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1417579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97974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1247469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1270149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349534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907250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567032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34374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88366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435839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המחלקה תפעל ליצירת סביבה עירונית מוסדרת ואיכותית, תוך הקפדה על סטנדרטים גבוהים של רישוי ואכיפה, במטרה להבטיח את איכות החיים של התושבים ושיפור השירות לבעלי העסקים. 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האכיפה ושיפור הפיקוח על עסקים.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ייעול ושיפור תהליכי הרישוי והשירות לעסקים.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השקיפות והנגשת המידע לציבור.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המודעות לחשיבות העמידה בהוראות החוק.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האכיפה ושיפור הפיקוח על העסקים- הגברת סיורי פיקוח ואכיפה-הגדלת מס' הביקורות בעסקים, עם דגש על עסקים בעלי השפעה </a:t>
                      </a:r>
                      <a:r>
                        <a:rPr lang="he-IL" sz="105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ישיריה</a:t>
                      </a: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על איכות החיים (בתי </a:t>
                      </a:r>
                      <a:r>
                        <a:rPr lang="he-IL" sz="105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אוכל,מקומות</a:t>
                      </a: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05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בילוי,עסקים</a:t>
                      </a: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מזהמים).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endParaRPr lang="he-IL" sz="105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ייעול ושיפור תהליכי הרישוי והשירות לעסקים: קיצור זמני טיפול בבקשות לרישיון עסק ביצירת מנגנון דיגיטלי לבדיקת מסמכים מוקדמת והנגשת תהליכים מקוונים.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מערך השירות לעסקים בפתיחת מרכז מידע מקוון וביצוע הדרכות לבעלי עסקים בנושא עמידה בדרישות הרישוי. צמצום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בירוקטרטיה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שת"פ עם גורמים עירוניים לשיפור ההתנהלות העירונית. עבודה משותפת עם </a:t>
                      </a:r>
                      <a:r>
                        <a:rPr lang="he-IL" sz="105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איכה"ס</a:t>
                      </a: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שת"פ עם הפיקוח העירוני והמשטרה, יצירת פלטפורמת דיווח של תושבים על עסקים הפוגעים באיכות החיים בעיר.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השקיפות והנגשת המידע לציבור ביצירת פורטל מידע נגיש ומעודכן-פרסום על תהליכי הרישוי, רשימות עסקים מורשים, הנחיות,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אפליציה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ייעודית לתושבים לדיווח על מפגעים והתנהלות לא תקינה של עסקים. חיזוק הקשר עם בעלי העסקים בקיום מפגשים ושולחנות עגולים.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עלייה של 20% במספר העסקים הפועלים עם רישיון בתוקף.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צמצום של 30% במספר ההפרות והתלונות הציבוריות על עסקים.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קיצור זמני טיפול בבקשות רישוי ב-25%.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שביעות הרצון של תושבים ובעלי עסקים עפ"י סקרי שביעות רצון שנתיים.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הגדלת מס' הביקורות בשטח ב-40%.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עבודה משותפת עם המחלקה </a:t>
                      </a:r>
                      <a:r>
                        <a:rPr lang="he-IL" sz="105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לאיכה"ס</a:t>
                      </a: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05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הקשר עם יחידות האכיפה העירוניות.</a:t>
                      </a:r>
                    </a:p>
                    <a:p>
                      <a:pPr marL="0" indent="0" algn="r" rtl="1">
                        <a:buFontTx/>
                        <a:buNone/>
                      </a:pPr>
                      <a:endParaRPr lang="en-US" sz="105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1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רישוי עסקים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72819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08796"/>
              </p:ext>
            </p:extLst>
          </p:nvPr>
        </p:nvGraphicFramePr>
        <p:xfrm>
          <a:off x="289710" y="1289349"/>
          <a:ext cx="11767611" cy="7053225"/>
        </p:xfrm>
        <a:graphic>
          <a:graphicData uri="http://schemas.openxmlformats.org/drawingml/2006/table">
            <a:tbl>
              <a:tblPr rtl="1" firstRow="1" bandRow="1"/>
              <a:tblGrid>
                <a:gridCol w="1175173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302219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929506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1016366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2803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863197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874714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162121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016366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976665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468481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475362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88515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מיקוד שוטף-1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דיגיטצית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הרכש והמכרזים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פיתוח מערכת לקבלת הצעות מחיר, וניהול מכרזי זוטא מתקדמת.</a:t>
                      </a:r>
                    </a:p>
                    <a:p>
                      <a:pPr lvl="0"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הקמת מאגר ספקים טבריינים וגליליים ושילובם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בבלמי"ם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lvl="0"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הכלכלה המקומית באמצעות הגדלת היקף הרכש המתבצע באזור והרחבת ההזדמנויות העסקיות לספקים באזור הצפון.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אפיון ומיפוי תהליכי רכש נושקי דיגיטציה.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הטמעת מערכת לתיעוד תהליכי רכש ומכרזים.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הפעלת המערכות בשיתוף כלל מחלקות העירייה.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משוב והפקת לקחים, ביצוע עדכונים בהתאם.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מערכת עובדת-קבלת תיעוד של תהליך הרכש ותיעוד מסמכי הגשת הצעות מחיר ועמידה בתנאי הסף.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מנמ"ר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מנכ"ל 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חב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' משיק.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143838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מיקוד - 2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תכנית עבודה פרואקטיבית לפרסום מכרזים במהלך שנת 2025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r" rtl="1">
                        <a:buFont typeface="+mj-lt"/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 איתור תחומי רכש שצפוי שיגיע במהלך שנת 2025 להיקף כספי המחייב בפרסום מכרז כחוק.</a:t>
                      </a:r>
                    </a:p>
                    <a:p>
                      <a:pPr marL="228600" indent="-228600" algn="r" rtl="1">
                        <a:buFont typeface="+mj-lt"/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איתור מכרזים שיפוג תוקפם במהלך שנת 2025 ויש להתכונן במידת הצורך לפרסום מחודש. </a:t>
                      </a:r>
                    </a:p>
                    <a:p>
                      <a:pPr marL="228600" indent="-228600" algn="r" rtl="1">
                        <a:buFont typeface="+mj-lt"/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איתור צרכי רכש חדשים שיועלו כתוצאה מתוכנית עבודה אגפית/מחלקות ביחידות העירייה שאושרה לביצוע בשנת 2025.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מפגשים מנהלי יחידות לאיתור צרכי רכש המחייב פרסום מכרז.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קבלת אישור תקציבי לבקשות היחידות ליציאה למכרז.</a:t>
                      </a:r>
                    </a:p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תיעדוף לו"ז פרסום מכרז.</a:t>
                      </a:r>
                    </a:p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פרסום המכרזים בהתאם לנוהל פרסום מכרז עירוני.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פרסום המכרזים בהתאם לנוהל פרסום מכרז עירוני.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פרסום המכרזים בהתאם לנוהל פרסום עירוני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כלל המכרזים שאושרו לביצוע במהלך שנת 2025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מנכ"ל, גזברות, יועמ"ש, רה"ע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89610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מיקוד - 3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איכות השירות סגירת מעגל רכש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r" rtl="1">
                        <a:buFont typeface="+mj-lt"/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בניית מערכת לבדיקת איכות השירותים והטובין המתקבלים בעירייה.</a:t>
                      </a:r>
                    </a:p>
                    <a:p>
                      <a:pPr marL="228600" indent="-228600" algn="r" rtl="1">
                        <a:buFont typeface="+mj-lt"/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תיעוד תלונות על ספקים שלא עמדו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בלו"ז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השירות או שסיפקו מוצרים לא איכותיים.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בניית שאלון ומשוב לבדיקת לו"ז אספקה ורמת שביעות רצון לקוחות הקצה/יחידות העירייה.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חלוקת העבודה במחלקת הרכש וטיפול בדוח.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משוב והפקת לקחים, ביצוע עדכונים בהתאם.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סקר שביעות רצון לקוחות מהשירות שנותנים עובדי מחלקת הרכש והמכרזים ליחידות העירייה.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50% מההזמנות נבדקות במהלך שנת העבודה הראשונה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75% במהלך השנה השנייה והילך.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קבלת ציון 80% ומעלה בסקר שביעות רצון יחידות העירייה.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עובדי מחלקת הרכש והמכרזים,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מנמ"ר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מחלקות העירייה.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6380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מיקוד - 4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בקרה רבעונית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עמידה בתוכנית העבודה של מחלקת הרכש והמכרזים, המקיפה את כלל צרכי העירייה בכל הקשור להזמנות מסגרת ומכרזים שיש לפרסם במהלך שנת 2025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בהתאם לתוכנית העבודה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המצ"ב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בהתאם לתוכנית העבודה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המצ"ב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בהתאם לתוכנית העבודה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המצ"ב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בהתאם לתוכנית העבודה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המצ"ב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יישום ופרסום בפועל של המכרזים והזמנות המסגרת שבתוכנית העבודה</a:t>
                      </a: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מנכ"ל, גזברית, יועמ"ש, רה"ע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123563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כלים למעקב ובקרה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בניית דוחות למעקב ובקרה על פעילות הרכש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אפיון ומיפוי דוחות מרכזיים שיאפשרו קבלת נתונים לצורך קבלת החלטות לבעלי התפקדים בתחום.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דוח רכש מצטבר חודשי/שנתי הבנוי לפי קטגוריות ונגזר מקטלוג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המקטי"ם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דוח בקרה לו"ז טיפול בדרישות רכש משלב הדרישה ועד לשליחת הזמנה לספק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הצגת נתוני רכש ליחידות העירייה כסיוע בהכנת וגיבוש צפי צרכי רכש לשנת העבודה הבאה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תכנית עבודה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דוחות פעילים מעודכנים לאורך השנה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עובדי מחלקת רכש ומכרזים, אחראי רכש במחלקות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0" y="542002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שם האגף\ המחלקה: </a:t>
            </a:r>
            <a:r>
              <a:rPr lang="he-IL" sz="24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רכש ומכרזים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3865311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ordPictureWatermark148030095">
            <a:extLst>
              <a:ext uri="{FF2B5EF4-FFF2-40B4-BE49-F238E27FC236}">
                <a16:creationId xmlns:a16="http://schemas.microsoft.com/office/drawing/2014/main" id="{17C6D136-6F1B-518C-1FAD-A65D66636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טבלה 2">
            <a:extLst>
              <a:ext uri="{FF2B5EF4-FFF2-40B4-BE49-F238E27FC236}">
                <a16:creationId xmlns:a16="http://schemas.microsoft.com/office/drawing/2014/main" id="{6992C3CB-C277-B48D-BB41-BB6A78E4F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454313"/>
              </p:ext>
            </p:extLst>
          </p:nvPr>
        </p:nvGraphicFramePr>
        <p:xfrm>
          <a:off x="59869" y="1535172"/>
          <a:ext cx="12072257" cy="4747324"/>
        </p:xfrm>
        <a:graphic>
          <a:graphicData uri="http://schemas.openxmlformats.org/drawingml/2006/table">
            <a:tbl>
              <a:tblPr rtl="1" firstRow="1" bandRow="1"/>
              <a:tblGrid>
                <a:gridCol w="1054982">
                  <a:extLst>
                    <a:ext uri="{9D8B030D-6E8A-4147-A177-3AD203B41FA5}">
                      <a16:colId xmlns:a16="http://schemas.microsoft.com/office/drawing/2014/main" val="2750747374"/>
                    </a:ext>
                  </a:extLst>
                </a:gridCol>
                <a:gridCol w="811653">
                  <a:extLst>
                    <a:ext uri="{9D8B030D-6E8A-4147-A177-3AD203B41FA5}">
                      <a16:colId xmlns:a16="http://schemas.microsoft.com/office/drawing/2014/main" val="162791088"/>
                    </a:ext>
                  </a:extLst>
                </a:gridCol>
                <a:gridCol w="1340572">
                  <a:extLst>
                    <a:ext uri="{9D8B030D-6E8A-4147-A177-3AD203B41FA5}">
                      <a16:colId xmlns:a16="http://schemas.microsoft.com/office/drawing/2014/main" val="734289922"/>
                    </a:ext>
                  </a:extLst>
                </a:gridCol>
                <a:gridCol w="730136">
                  <a:extLst>
                    <a:ext uri="{9D8B030D-6E8A-4147-A177-3AD203B41FA5}">
                      <a16:colId xmlns:a16="http://schemas.microsoft.com/office/drawing/2014/main" val="3812237107"/>
                    </a:ext>
                  </a:extLst>
                </a:gridCol>
                <a:gridCol w="758493">
                  <a:extLst>
                    <a:ext uri="{9D8B030D-6E8A-4147-A177-3AD203B41FA5}">
                      <a16:colId xmlns:a16="http://schemas.microsoft.com/office/drawing/2014/main" val="1594354968"/>
                    </a:ext>
                  </a:extLst>
                </a:gridCol>
                <a:gridCol w="860761">
                  <a:extLst>
                    <a:ext uri="{9D8B030D-6E8A-4147-A177-3AD203B41FA5}">
                      <a16:colId xmlns:a16="http://schemas.microsoft.com/office/drawing/2014/main" val="3304004284"/>
                    </a:ext>
                  </a:extLst>
                </a:gridCol>
                <a:gridCol w="877805">
                  <a:extLst>
                    <a:ext uri="{9D8B030D-6E8A-4147-A177-3AD203B41FA5}">
                      <a16:colId xmlns:a16="http://schemas.microsoft.com/office/drawing/2014/main" val="675473777"/>
                    </a:ext>
                  </a:extLst>
                </a:gridCol>
                <a:gridCol w="1738567">
                  <a:extLst>
                    <a:ext uri="{9D8B030D-6E8A-4147-A177-3AD203B41FA5}">
                      <a16:colId xmlns:a16="http://schemas.microsoft.com/office/drawing/2014/main" val="1415088728"/>
                    </a:ext>
                  </a:extLst>
                </a:gridCol>
                <a:gridCol w="1695955">
                  <a:extLst>
                    <a:ext uri="{9D8B030D-6E8A-4147-A177-3AD203B41FA5}">
                      <a16:colId xmlns:a16="http://schemas.microsoft.com/office/drawing/2014/main" val="1769894925"/>
                    </a:ext>
                  </a:extLst>
                </a:gridCol>
                <a:gridCol w="1598448">
                  <a:extLst>
                    <a:ext uri="{9D8B030D-6E8A-4147-A177-3AD203B41FA5}">
                      <a16:colId xmlns:a16="http://schemas.microsoft.com/office/drawing/2014/main" val="231256690"/>
                    </a:ext>
                  </a:extLst>
                </a:gridCol>
                <a:gridCol w="604885">
                  <a:extLst>
                    <a:ext uri="{9D8B030D-6E8A-4147-A177-3AD203B41FA5}">
                      <a16:colId xmlns:a16="http://schemas.microsoft.com/office/drawing/2014/main" val="3389178491"/>
                    </a:ext>
                  </a:extLst>
                </a:gridCol>
              </a:tblGrid>
              <a:tr h="48002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666958"/>
                  </a:ext>
                </a:extLst>
              </a:tr>
              <a:tr h="236831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המחלקה שואפת לייעל ולשפר את השירות לתושבים ולבעלי העסקים באמצעות תהליכים דיגיטליים מתקדמים שיאפשרו נגישות, שקיפות, קיצור זמני טיפול ושיפור חווית המשתמש.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והטמעת מערכת דיגיטלית מתקדמת לניהול רישוי עסקים.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הנגשת שירותים דיגיטליים מלאים לבעלי עסקים ולתושבים.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חווית המשתמש והפחתת בירוקרטיה.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חיזוק השקיפות והנגשת מידע עדכני וזמין בכל שלבי התהליך.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מנגנוני פיקוח ובקרה על כלים טכנולוגיים.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הקמת מערכת אינטרנטית חכמה משלה הבקשה ועד שלב הרישיון.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חיבור המערכת למאגרי מידע עירוניים וממשלתיים (נותני האישור) למתן מענה מהיר ואוטומטי.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שילוב בינה מלאכותית לזיהוי חסמים, מתן המלצות מותאמות אישית לעסקים, ושיפור הטיפול בפניות.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מעבר לשירות דיגיטלי מלא הכולל הגשת בקשות, חידוש ומעקב אחר סטטוס בקשה.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יצירת מערכת זימון תורים מקוונת לקבלת ייעוץ והכוונה.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ממשק ידידותי לנייד ואפליקציה עירונית לניהול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בקשות,שליחת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מסמכים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ועדכונית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בזמן אמת. שילוב חתימה אלקטרונית להשלמת תהליכים ללא צורך בהגעה פיזית.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יצירת תהליכי אישור מזורזים לעסקים בסיכון נמוך, תהליכי תשלום מקוונים נוחים וגמישים, פיתוח מחשבון דיגיטלי שיאפשר לבעלי העסקים לבדוק מראש אילו אישורים יידרשו עבורם.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הקמת פורטל עירוני עם מדריכים דיגיטליים תשובות לשאלות נפוצות ומחשבוני חישוב אגרות.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שליחת הודעות ועדכונים אוטומטיים לגביי סטטוס הבקשה באמצעות </a:t>
                      </a:r>
                      <a:r>
                        <a:rPr lang="en-US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sms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ודואר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אלקטרוני.שילוב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מערכת </a:t>
                      </a:r>
                      <a:r>
                        <a:rPr lang="en-US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gis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לזיהוי עסקים ללא רישוי מתאים.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קיצור זמני הטיפול בבקשות רישוי ב-30%.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עלייה של 40% במס' הבקשות המוגשות באופן דיגיטלי.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צמצום התלונות על זמני המתנה ושירות ב-25%.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עלייה של 50% בשימוש באפליקציה העירונית לניהול שירותי רישוי.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הגדלת אחוז שביעות הרצון של בעלי עסקים (עפ"י סקר שביעות רצון).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868689"/>
                  </a:ext>
                </a:extLst>
              </a:tr>
            </a:tbl>
          </a:graphicData>
        </a:graphic>
      </p:graphicFrame>
      <p:sp>
        <p:nvSpPr>
          <p:cNvPr id="4" name="תיבת טקסט 2">
            <a:extLst>
              <a:ext uri="{FF2B5EF4-FFF2-40B4-BE49-F238E27FC236}">
                <a16:creationId xmlns:a16="http://schemas.microsoft.com/office/drawing/2014/main" id="{58F80391-8CB0-3FAD-DA27-3EECE6ABBA81}"/>
              </a:ext>
            </a:extLst>
          </p:cNvPr>
          <p:cNvSpPr txBox="1"/>
          <p:nvPr/>
        </p:nvSpPr>
        <p:spPr>
          <a:xfrm>
            <a:off x="-1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רישוי עסקים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10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201832" cy="4600554"/>
        </p:xfrm>
        <a:graphic>
          <a:graphicData uri="http://schemas.openxmlformats.org/drawingml/2006/table">
            <a:tbl>
              <a:tblPr rtl="1" firstRow="1" bandRow="1"/>
              <a:tblGrid>
                <a:gridCol w="1357369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תב"ר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איתור מפגעים סביבתיים מעסקים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תוכנית פיקוח שנתית של עסקים עם פוטנציאל למפגעים סביבתיים וביצוע ביקורות יזומות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מיפוי עסקים עם פוטנציאל למפגעים סביבתיים והכנת תוכנית פיקוח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ביקורות בעסקים בהתאם לתוכנית פיקוח.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ביקורות בעסקים בהתאם לתוכנית פיקוח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ביקורות בעסקים בהתאם לתוכנית פיקוח.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יישום הנחיות ומניעת מפגעים סביבתיים מעסקים אלו.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רישוי עסקים (תנאים ברישיון עסק), פיקוח עירוני, שיטור עירוני, מוקד, מחוז צפון. תובעת עירונית/מח' משפטית.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הנראות במרחב הציבורי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הקמת 40 מרכזי מיחזור בשכונות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ישיבת התנעה וקבלת הצעות מחיר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חתימת הסכם עם האשכול והכנת אב טיפוס  למרכז מיחזור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מרכזי מיחזור והצבתם בשטח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מרכזי מיחזור והצבתם בשטח. תוכנית הסברה לתושבים.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 מרכזי מיחזור שירכזו 3 זרמים בכל מרכז.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הנדסה, אשכול כנרת עמקים, מחוז צפון, המשרד להגנה"ס, מח' משפטית, דוברות.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 2897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774,107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שירות לתושב- דיגיטציה</a:t>
                      </a: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השירות לתושבים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ייעול תהליכי פנים של העברת הבקשות למתן הנחיות סביבתיות לתיקי מידע שמגיעים לו.ת.ב, (רישוי זמין).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תיאום שולחן עגול עם גורמי הנדסה/מידען והמיחשוב.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צירוף היחידה לאיכה"ס למערכת מקוונת למתן הנחיות סביבתיות. 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הטמעת השימוש.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קיצור זמני מענה, מתן מענה כבר בשלב המידע לכלל הבקשות.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מידען, מיחשוב,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חינוך סביבתי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הטמעת ערכי הקיימות במע' החינוך ובקהילה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פעילות חינוכית לקיימות וסביבה במע' החינוך למגזר הכללי, למגזר החרדי ובקהילה.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הדרכות בנושא ניקיון המרחב הציבורי בבתי ספר יסודיים במגזר החרדי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הוצאת מכרז לקליטת רכז חינוך סביבתי. הגשת קו"ק חינוך.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פעילות קהילתית – קו"ק משבר האקלים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פעילות לבתי ספר יסודיים במגזר הכללי.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העלאת המודעות לשמירה על הסביבה בקרב התלמידים וההורים (לא מדיד בשלב זה)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משאבי אנוש, אגף החינוך, מחוז צפון, המשרד להגנה"ס. דוברות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1712300757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1871000581 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31,500 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36,000 ₪ 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543208" y="717861"/>
            <a:ext cx="587569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         שם האגף\ מחלקה:</a:t>
            </a: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איכות חיים וסביבה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026882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99344"/>
              </p:ext>
            </p:extLst>
          </p:nvPr>
        </p:nvGraphicFramePr>
        <p:xfrm>
          <a:off x="0" y="1382233"/>
          <a:ext cx="12191997" cy="4597982"/>
        </p:xfrm>
        <a:graphic>
          <a:graphicData uri="http://schemas.openxmlformats.org/drawingml/2006/table">
            <a:tbl>
              <a:tblPr rtl="1" firstRow="1" bandRow="1"/>
              <a:tblGrid>
                <a:gridCol w="1078520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303568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הגברת אכיפת אי איסוף גללי כלבים ברחבי העיר ואי הכנסת בעלי חיים לגן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ברשתות,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פריסת שילוט ברחבי העיר, חלוקת פליירים, שליחת מכתבים לבעלי כלבים, מתן התראות בשלב ראשון, רישום דוחות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ירידה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במספר פניות התושבים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וטרינריה, מוקד 106, אגף שפ"ע,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שיטור עירוני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אחד הנקודות השליליות בתדמית העיר – חוסר חניות ועבירות חניה רבות, דרושה הגברת אכיפת עבירות חניה באמצעות רכב אכיפה ואכיפה אלקטרונית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ברשתות,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הפעלת רכב אכיפה ופריסת מצלמות לאכיפת חניה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ירידה במספר דוחות חניה על עבירות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חברת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לולהטק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שיטור עירוני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תכנון נכון של צירי תנועה וחניות ע"פ מצב הקיים ועתידי של ריבוי רכבים, השתתפות של גורמי הפיקוח בתכנון חניות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שינוי בהסדרי חניה ותנועה ברחבי העיר, הפיכת רחובות מדו סטריים לחד סטריים עם אישור חניה בשני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צידי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הדרך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עליה בכמות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חניות וירידה במספר תלונות התושבים על עבירות חניה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אגף הנדסה, מתכנני תנועה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הפעלת אתר אינטרנט של</a:t>
                      </a:r>
                      <a:r>
                        <a:rPr lang="he-IL" sz="900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חברת </a:t>
                      </a:r>
                      <a:r>
                        <a:rPr lang="he-IL" sz="900" baseline="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לולהטק</a:t>
                      </a:r>
                      <a:r>
                        <a:rPr lang="he-IL" sz="900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למתן שירות לתושבים שקיבלו דוחות חניה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הקמת</a:t>
                      </a:r>
                      <a:r>
                        <a:rPr lang="he-IL" sz="900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אתר בדף של עיריית טבריה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מוקד 106,</a:t>
                      </a:r>
                      <a:r>
                        <a:rPr lang="he-IL" sz="900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רשות החניה, חברת </a:t>
                      </a:r>
                      <a:r>
                        <a:rPr lang="he-IL" sz="900" baseline="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לולהטק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הגברת הפיקוח ברובעים ואזורי התיירות, קליטת פקחים נוספים וסטודנטים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קליטת פקחים ייעודיים לאכיפה ברובעים ואזורי תיירות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ירידה</a:t>
                      </a:r>
                      <a:r>
                        <a:rPr lang="he-IL" sz="900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במפגעים בשכונות העיר טיילת וחופים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134679" y="68164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פיקוח עירוני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988289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2"/>
          <a:ext cx="12191997" cy="5475767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1014922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172825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הסדרת 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המיגוניות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(56)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הצבה במקומות  קבועים, שילוט, ניקיון ונעילה באמצעות דלת.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14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מיגוניות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14 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מיגוניות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14 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מיגוניות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14 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מיגוניות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56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מיגוניות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מסודרות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פקע"ר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מלחמה 2 – ע"ס 63,000 ₪ עבור דלתות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יתרה- תקציב שוטף עבור שילוט 10,000 ₪ 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75,000 ₪ 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136629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מקלטים משותפים (527)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נעשו כ 350 מקלטים מיתוכם 79  שיפוץ מלא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המשך ביצוע הכשרת מקלטים משותפים , לפי  קריאות  וייזום.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15 מקלטים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15 מקלטים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15 מקלטים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15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מקלטים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60 מקלטים משותפים משופצים קומפלט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משרד הבינוי והשיכון, תושבים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יתרה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2877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ע"ס 700,000 ש"ח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חסר 300,000 ₪ ועוד כ 100 מקלטים לשיפוץ מלא עוד 2.5 </a:t>
                      </a:r>
                      <a:r>
                        <a:rPr lang="he-IL" sz="1000" b="1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מלש"ח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1,200,000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13662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4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10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חזרה לכשירות מקלטים ציבוריים (134)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החזרת המקלטים לכשירות ונעילתם.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30 מקלטים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40 מקלטים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30 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מקלטים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33 מקלטים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100% כשירות מקלטים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133  מקלט 70 מושבת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פקע"ר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תקציב שוטף+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פיקוד העורף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200,000 ש"ח 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    </a:t>
                      </a:r>
                      <a:r>
                        <a:rPr lang="en-US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700,000</a:t>
                      </a:r>
                      <a:endParaRPr lang="en-US" sz="1000" b="1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134679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 מחלקה: ביטחון וחירום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620101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7457211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הרחבה ופיתוח שירותים ומענים עבור אוכלוסיות ייחודיות.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הקמת מרכז משפחות להורי ילדים עם צרכים מיוחדים.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מיפוחי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הצרכים וגיוס תקציב ממשרד הרווחה.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גיוס כ"א מתאים והכנת תוכנית פעולה בהתאם, גיוס והתאמת מבנה להפעלת התוכנית.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הפעלת התוכנית ,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פעילותרציפה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של מתן טיפולים, ייעוץ הכוונה, סדנאות והקמת מנהיגות הורית מקרב המשפחות.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מעקב ,הערכה ושימור בהתאם.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המרכז יוקם ויפעל באופן שותף במתן שירות למשפחות.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פיקוח משרד הרווחה, עובדי אגף הרווחה, משפחות מקרב תושבי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העיר,הנדסה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מנכ"ל,קרן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שלם.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סעיף משרד הרווחה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350,000 ₪ ותקציבי שיפוץ כ400,000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רשות.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חיזוק תושבים בעבודה ותרומה לקהילה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1.הקמת צוותי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צח"ש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והכשרתם.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2.שידרוג מיפוי וליווי מערך המתנדבים בעיר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תחושת השייכות לעיר בקרב בני נוער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מיפוי וגיוס תושבים ופעילים בקרב השכונות.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2.יצירת קשר והיכרות עם עמותות מתנדבים בעיר ,עידוד גיוס רחב של מתושבים להתנדב בעיר.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1.מתן הכשרה בנושא חירום מודל מעשה וכד'.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2.הכשרות לקבוצות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מתנדבים,מיקוד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ערכים ודרכי פעולה.</a:t>
                      </a: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1.שימור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הקבוצתים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במפגש ריבעוני ובעת הצורך.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2.ערב הוקרה עירוני למתנדבים.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שיבוץ מתנדבים.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1.שימור ואחזקה.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2.שימור ואחזקה.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1.לכל רובע בעיר יהיה צוות מגובש שיועד לפעות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בעיתות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חירום.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2.הגדלת מספר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המתנבים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שילובם בתוכניות שונות ברשות.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1.עובדי הרשות שצוותו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לצח"ש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תושבי השכונה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ונצגים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מהעמותות השונות , מנכל , מנהלת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משא"ן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 משרד הרווחה.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2.תושבי העיר, אגף הרווחה, מנהלת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משא"ן,מחלקת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הנוער,משנה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לרה"ע.משרד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הרווחה.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1.תקציב התנדבות רווחה.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2.סעיף אגף הרווחה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5,000 ₪.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10,000 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מיפוי ובניית שירותים חדשי והרחבת שירותים קיימים.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1.בניית מעון יום שיקומי משולב עם מרכז התפתחות הילד, בריכה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הדרותראפית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 בניית מרכז יום מזדקנים מש"ה.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3.הפעלת ניידת נוער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נוח"ם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ועדת היגוי עם השותפים.</a:t>
                      </a:r>
                    </a:p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2הגשת תוכניות להיתר בניה.</a:t>
                      </a:r>
                    </a:p>
                    <a:p>
                      <a:pPr marL="228600" indent="-228600" algn="r" rtl="1">
                        <a:buAutoNum type="arabicPeriod"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יציאה למכרז.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1.דיוק פרוגרמות לבניה והגשת התירם לבניה.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2.מעקב וקידום התירי 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3.בחירת מפעיל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1.מעקב אחר קבלת התרים לבניה.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 מעקב התרים.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3.הפעלת התוכנית ודיוק המענים.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1.התחלת 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2.התחלת 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3.מעקב ויישום.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1.הנחת אבן פינה ותחילת בניה עד לסוף השנה.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2.הנחת אבן פינה ותחילת בניה.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3.התוכנית תפעל באופן מיטבי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ותתן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מענה לנוער בסיכון בעיר.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1.הנדסה, מנכ"ל, עובדי האגף, עמותת פרח, משרד הרווחה.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2.הנדסה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מנכ"ל,משרד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הרווחה ,עובדי אגף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הרווחה,קרן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שלם, אקים.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שרד הרווחה, עובדי אגף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הרווחה,ועדת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מכרזים,תושבים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ופעילים.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1.קו"ק משרד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הרווחה.עמותת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פרח.</a:t>
                      </a:r>
                    </a:p>
                    <a:p>
                      <a:pPr algn="r" rtl="1"/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קו"ק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משרד הרווחה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ומצינג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אקים.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3.תקציב משרד הרווחה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מצינג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רשות.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10,000,000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ש"ח.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2.8,700,000 ₪.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450,000ש"ח.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ושידרוג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מעינים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ומידע אודות אגף הרווחה באמצעים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הדיגטלים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שידורג המידע אודות שירותי האגף באתר העירייה.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ופרסום פעילויות האגף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במידית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הרשות.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הכנת החומרים והתאמתם לפרסום באתר הרשות.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קשר שותף עם יחידת הדוברות וההסברה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בועידכון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המדיה בהתאם.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שימור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ומעקב,עדכון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בעת הצורך.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שימור ומעקב.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הפצתץ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מידע עדכני ומסייע לתושבים במדיה של הרשות, הדהוד הפעילות של אגף הרווחה עבור תושבי העיר.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יחידת הדוברות ברשות, עובדי האגף, ראשי צוותים.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פיתוח ושדרוג תעסוקה איכותית עבור מקבלי שירות באגף ותושבי העיר בכלל.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שימור ופיתוח מרכז עוצמה.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ליווי ופיתוח מרכז הזדמנות לתעסוקה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וליווי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וכנית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מוביליות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רשותית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מיפוי ומיקוד בתוכניות השונות, ימי חשיפה לציבור ולצוותים ברשות.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המשך פעילות וגיוס משתתפים בהתאם.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שימור ומעקב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שימור ומעקב.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מתן מענה למספר משתתפים כפי שנקבע במדדי ההצלחה של כל אחת מהתוכניות.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משרד הרווחה, משרד העבודה, מנכ"ל, צוותים באגף הרווחה ,רשת המתנסים, דוברות ,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משא"ן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ברשות.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723014" y="717861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רווחה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1054880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7882343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343138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158843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4979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47983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מיקוד שוטף 1</a:t>
                      </a:r>
                      <a:endParaRPr lang="en-US" sz="9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מסד נתונים-סריקה וארכוב מסמכי היטלי השבחה</a:t>
                      </a:r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סריקת כל החומרים מחדר של מזי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בדיקת תיקים וסריקת כל המסמכים מארכיב רחמים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ארכוב כל המסמכים בתיקיות ובמערכת </a:t>
                      </a:r>
                      <a:r>
                        <a:rPr lang="he-IL" sz="1100" kern="1200" noProof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קומפלוט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סריקת המסמכים מהחדר של מזי וארכוב במערכת</a:t>
                      </a:r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בדיקת תיקים והוצאת מסמכים רלוונטיים מארכיב של רחמים</a:t>
                      </a:r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בדיקת תיקים והוצאת מסמכים רלוונטיים מארכיב של רחמים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סריקה וארכוב המסמכים בתיקייה ומערכת </a:t>
                      </a:r>
                      <a:r>
                        <a:rPr lang="he-IL" sz="110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קומפלוט</a:t>
                      </a:r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מערכת מידע נגישה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טיפול מהיר באישורים</a:t>
                      </a:r>
                    </a:p>
                    <a:p>
                      <a:pPr algn="r" rtl="1"/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ארכיב רחמים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עובדת</a:t>
                      </a:r>
                    </a:p>
                    <a:p>
                      <a:pPr algn="r" rtl="1"/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שכר 2 עובדים</a:t>
                      </a:r>
                      <a:endParaRPr lang="en-US" sz="110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מיקוד שוטף 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בדיקה מוקדמת להיטלי השבחה טרם מימוש 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פגישה עם הגורמים הרלוונטיים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הטמעה באתר ובמערכת תשלומים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קביעת סכום אגרה</a:t>
                      </a:r>
                    </a:p>
                    <a:p>
                      <a:pPr marL="171450" marR="0" lvl="0" indent="-17145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he-IL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סדרת פגישות שהחלה כבר עם הגזברית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שולחן עגול עם מערכת </a:t>
                      </a:r>
                      <a:r>
                        <a:rPr lang="he-IL" sz="11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קומפלוט</a:t>
                      </a:r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אוטומציה, גזברית ומהנדס העיר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אגרת תשלום עבור בדיקה מוקדמת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הקמת בקשה באתר העירייה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סכרון המערכות</a:t>
                      </a:r>
                    </a:p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כסף נוסף לקופת העירייה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פחות פניות במייל 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שיפור השירות וטיפול מהיר בבקשות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 typeface="Arial" panose="020B0604020202020204" pitchFamily="34" charset="0"/>
                        <a:buChar char="•"/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גזברות</a:t>
                      </a:r>
                    </a:p>
                    <a:p>
                      <a:pPr marL="171450" indent="-171450" algn="r" rtl="1">
                        <a:buFont typeface="Arial" panose="020B0604020202020204" pitchFamily="34" charset="0"/>
                        <a:buChar char="•"/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מחשוב</a:t>
                      </a:r>
                    </a:p>
                    <a:p>
                      <a:pPr marL="171450" indent="-171450" algn="r" rtl="1">
                        <a:buFont typeface="Arial" panose="020B0604020202020204" pitchFamily="34" charset="0"/>
                        <a:buChar char="•"/>
                      </a:pPr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מהנדס העיר</a:t>
                      </a:r>
                    </a:p>
                    <a:p>
                      <a:pPr marL="171450" indent="-171450" algn="r" rtl="1">
                        <a:buFont typeface="Arial" panose="020B0604020202020204" pitchFamily="34" charset="0"/>
                        <a:buChar char="•"/>
                      </a:pPr>
                      <a:r>
                        <a:rPr lang="he-IL" sz="11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קומפלוט</a:t>
                      </a:r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ואוטומציה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מיקוד שוטף 3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הוספת נהלים</a:t>
                      </a:r>
                    </a:p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מדיניות וארגון למחלקה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פגישות עם הגורמים הרלוונטיים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נוהל בדיקת היטלי פיתוח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נוהל ריביות הצמדות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שדרוג אישור עירייה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תצהירים לסוגיהם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סדרת פגישות שהחלה כבר עם הגזברית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בחינה ובדיקה בוועדות אחרות</a:t>
                      </a:r>
                    </a:p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יועצים חיצוניים</a:t>
                      </a:r>
                    </a:p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ושולחן עגול להסדרה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סיכום מדיניות ונהלים בלוח המשימות לאישור הגורמים </a:t>
                      </a:r>
                      <a:r>
                        <a:rPr lang="he-IL" sz="11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הרלוונטים</a:t>
                      </a:r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סדר וארגון אחיד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גזברות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מחלקה משפטית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מערכות מחשוב</a:t>
                      </a:r>
                    </a:p>
                    <a:p>
                      <a:pPr marL="171450" indent="-171450" algn="r" defTabSz="914400" rtl="1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he-IL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מחלקת ארנונה</a:t>
                      </a:r>
                      <a:endParaRPr lang="en-US" sz="11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1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אישור עירייה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(העדר חובות) מקוון ישירות לטאבו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מערכת מקוונת מותאמת ישירות לטאבו.</a:t>
                      </a:r>
                      <a:endParaRPr lang="en-US" sz="1100" kern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שליחת הודעות למבקש סטטוס הבקשה</a:t>
                      </a: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.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דחיית בקשה ללא השלמת מסמכים תוך חודש ימים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kumimoji="0" lang="en-US" sz="110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קיום סדרת פגישות עם הגורמים הרלוונטיים.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בניית מערכת ממוחשבת עם סיווגים שונים לאישורים לטאבו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בדיקה ובקרה למערכת המקוונת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פיילוט ויישום המערכת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מערכת עובדת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הראשונים בצפון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שביעות רצון תושבים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he-IL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marL="171450" marR="0" lvl="0" indent="-17145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he-IL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endParaRPr lang="he-IL" sz="11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מחלקת ארנונה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גזברות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מחלקת מחשוב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מחלקה משפטית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e-IL" sz="1100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משרד המשפטים</a:t>
                      </a:r>
                    </a:p>
                    <a:p>
                      <a:pPr marL="0" indent="0" algn="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הכנה והיערכות להכפלת כמות תושבים 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מערכת מקוונת לאישורי עירייה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מערכת מידע השבחה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הרחבת שירותים ומידע מקוון</a:t>
                      </a:r>
                    </a:p>
                    <a:p>
                      <a:pPr marL="171450" marR="0" lvl="0" indent="-1714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במכרז הקרוב לשריין שמאי נוסף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297502" y="489423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האג\ מחלקה: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היטלי השבחה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212260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161667"/>
              </p:ext>
            </p:extLst>
          </p:nvPr>
        </p:nvGraphicFramePr>
        <p:xfrm>
          <a:off x="0" y="1382233"/>
          <a:ext cx="12191997" cy="6917853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948166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932688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5629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אכיפת עבירות במדרג גבוה במדיניות אכיפה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התמקדות באכיפה במדרג גבוה במדיניות, פרסום לציבור של עבודת האכיפה, סיום סקר עבירות בניה ופרסומו.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גיוס מנהל פיקוח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עבודה לפי מדיניות אכיפה + פרסום פעולות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מחכה לתקצוב והנעת הליך הסקר</a:t>
                      </a: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עבודה לפי מדיניות אכיפה + פרסום פעולות אכיפה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900"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גיוס מנהל פיקוח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900"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סיום הסקר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900">
                        <a:effectLst/>
                        <a:latin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עבודה לפי מדיניות אכיפה + פרסום פעולות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עבודה לפי מדיניות אכיפה + פרסום פעולות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עליה ב20%</a:t>
                      </a:r>
                      <a:r>
                        <a:rPr lang="en-US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של תיקים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איכותים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תובעת עירונית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דוברות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כ-400,000 ₪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שיפור התדמית בעיר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השתלבות בשיווקיים בשכונת המושבה, פיתוח הטיילת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מבצעים שיתוף פעולה עם היזמים במסגרת שיווק שכונת המושבה </a:t>
                      </a: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התחלת ביצוע פיתוח טיילת אלון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המשך ביצוע של טיילת הדקל שלב ב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הכנת סקר שביעות רצון בשכונת המושבה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גמר עבודות הפיתוח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קיום שולחנות עגולים עם בעלי תפקידים בעירייה, תיאומים מול משרדי ממשלה, משרד השיכון, משרד התחבורה לצורך השגת תקציבים ותיאומי תכנון, הקמה של מבני ציבור וחינוך והכנת תכנית אב להתחדשות עירונית.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שולחנות עגולים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תכניות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מתאר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שולחנות עגולים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שולחנות עגולים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שולחנות עגולים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משרדי ממשלה, גורמי פנים בעירייה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חיזוק כוח אדם באגף הנדסה, סקר שביעות רצון, קידום סדנאות שיפור שירות 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סקר שביעות רצון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סקר שביעות רצון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קידום סדנאות שיפור שירות 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הקמה ותכנון מתחמי תעסוקה בעיר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endParaRPr lang="he-IL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קידום תכנון מתחם 10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אישור תכנית שכונת המושבה ב' ויציאה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לשיווקים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הקמת א.ת. אגוז + ביצוע תשתיות ועבודה מול יזמים.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קיום פגישות עם בעלי מפעלים ברחבי הארץ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מתחם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 – סגירת תיאום תכנון ל 5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תכניות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מתחם 10 – דיון במקומית ל-2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תכניות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לפחות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מושבה ב' – אישור תכנית 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מתחם 10 – דיון במקומית ל-3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תכניות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לפחות.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מושבה ב' – תיאום משב"ש,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רמ"י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לשיווקים</a:t>
                      </a: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א.ת. אגוז – הוצאת היתרי בניה למתחם אחד לפחות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משרד השיכון ומשרד הכלכלה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kern="120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רמ"י</a:t>
                      </a:r>
                      <a:endParaRPr lang="en-US" sz="90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263814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 : הנדסה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47339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74844"/>
              </p:ext>
            </p:extLst>
          </p:nvPr>
        </p:nvGraphicFramePr>
        <p:xfrm>
          <a:off x="67340" y="1403287"/>
          <a:ext cx="12057320" cy="4452179"/>
        </p:xfrm>
        <a:graphic>
          <a:graphicData uri="http://schemas.openxmlformats.org/drawingml/2006/table">
            <a:tbl>
              <a:tblPr rtl="1" firstRow="1" bandRow="1"/>
              <a:tblGrid>
                <a:gridCol w="1332649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25279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693408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82710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7765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73331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86318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87760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38129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095988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64089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403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7598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שיתוף פעולה עם שיטור ופיקוח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למנוע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ואנדליזם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בשטחים הציבוריים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פגישת עבודה ותיאום ציפיות עם השיטור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הכנסת מפגעים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וואנדליזם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לקריאות מוקד בדיגיטציה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פגישת עבודה עם השיטור וחיזוק הקשרים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בחינת סטטוס של קריאות המוקד שנפתחו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בדיקה של הגנים בשוטף ובחינה האם באמת יש ירידה בתחום זה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מוקד, שיטור ופיקוח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200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בניית מנהיגות מקומית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ליצור בכל שכונה/אזור נציגות מקומית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חיפוש אחר מתנדבים לנציגות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יצירת קשרי עבודה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פגישות עבודה חודשיות עם הנציגות הנבחרת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סיכום שנתי ובחינת הפיילוט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כמות הענות התושבים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מוקד עירוני, תלונות הציבור, לשכת מנכ"ל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8562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שיפור העיר מחלקת חשמל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הסרת עמודי תאורה מסוכנים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החלפת עמודי תאורה ישנים ומסוכנים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החלפת 37 עמודי תאורה רחוב ברנר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החלפת עמדי תאורה מורדות טבריה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החלפת עמודי תאורה מורדות טבריה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להגיע ל 100% ביצוע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מחלקת חשמל, זכיין חשמל, גזברות, מוקד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2,000,0000 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7598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השתלמויות לעובדי האגף בנושא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ציוד לעובדים עם אפליקציה ייעודית/ קיימת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רכישת ציוד לעובדים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השתלמויות לעובדים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הכנסת הנושא לתהליך עבודה שוטף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שוטף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בחינת קריאות מוקד עפ"י דיגיטציה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גזברות, </a:t>
                      </a:r>
                      <a:r>
                        <a:rPr lang="he-IL" sz="11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מנמ"ר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מוקד עירוני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שוטף- אחזקה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70376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שיפור שרות לתושב מבחינת תשתיות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המרחב הציבורי בכללותו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קבלן אחזקה לתיקון מפגעים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הכנת מכרז ופרסומו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בחינת הצעות ובחירת זכיין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הכנסת הזכיין לעבודה על בסיס קריאות מוקד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הפעלת הזכיין על בסיס תכנית עבודה שתגובש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לבחון האם קריאות מוקד ירדו במהלך השנה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מוקד עירוני, רכש, שיטור ופיקוח, לשכת מנכ"ל, גזברות</a:t>
                      </a: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1,000,000 ₪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218547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שפ"ע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190179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208229" y="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82667"/>
              </p:ext>
            </p:extLst>
          </p:nvPr>
        </p:nvGraphicFramePr>
        <p:xfrm>
          <a:off x="0" y="1285592"/>
          <a:ext cx="12191999" cy="9282856"/>
        </p:xfrm>
        <a:graphic>
          <a:graphicData uri="http://schemas.openxmlformats.org/drawingml/2006/table">
            <a:tbl>
              <a:tblPr rtl="1" firstRow="1" bandRow="1"/>
              <a:tblGrid>
                <a:gridCol w="1347536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0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6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1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5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6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80638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ארגוני/אגפי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128915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הגדלת כמות המצלמות בעוד כ-50</a:t>
                      </a: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השימוש במצלמות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מכרז מצלמות חדש</a:t>
                      </a: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חתימה על מכרז חדש למצלמות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 כמות מצלמות יותר גדולה</a:t>
                      </a: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 כמות פניות במצלמות יותר גדולה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גזברות, רכז, לשכת מנכל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צריך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חדש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85943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הגברת השייכות של העובדים לארגון ולעיר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המשך קיום פעילות "יום בחיי"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סיור של הצוות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באיזורי</a:t>
                      </a: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התיירות בעיר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יום בחיי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2-3 יום בחיי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2-3 יום בחיי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+mn-cs"/>
                        </a:rPr>
                        <a:t>2-3 יום בחיי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he-IL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סיור של הצוות בעיר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פידבקים חיוביים מהעובדים. </a:t>
                      </a:r>
                    </a:p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תקציב שוטף</a:t>
                      </a:r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143504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הדיגיטל בכל מחלקות ואגפי העירייה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יצירת טפסים דיגיטליים בכל המחלקות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וטסאפ</a:t>
                      </a: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בוט</a:t>
                      </a: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he-IL" sz="9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בוט</a:t>
                      </a: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באתר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e-IL" sz="9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הרחבת השימוש במערכת זימון תורים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מחלקות/אגפים לטיפול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3 מחלקות/אגפים לטיפול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e-IL" sz="90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תחילת יצירת </a:t>
                      </a:r>
                      <a:r>
                        <a:rPr lang="he-IL" sz="90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הבוט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3 מחלקות/אגפים לטיפול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הכנסת המערכת לאגף החינוך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3 מחלקות/אגפים לטיפול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219680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u="sng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שיפור רמות השירות בארגון</a:t>
                      </a:r>
                      <a:endParaRPr lang="en-US" sz="1200" b="1" u="sng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טיוב זמני התקן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טלפוני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ישיבות עם מנהלים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המשך בקרות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טלפונייה</a:t>
                      </a:r>
                      <a:endParaRPr lang="he-IL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הטמעת מערכת חדשה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בקרות </a:t>
                      </a:r>
                      <a:r>
                        <a:rPr lang="he-IL" sz="9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טלפונייה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סקר שביעות רצון כללי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פגישות עם מנהלים ואשרור זמני התקן מול המנכל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הטמעת מערכת טלפוניה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הטמעה המערכת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סקר שביעות רצון כללי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1324436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u="sng" kern="120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שדרוג מערכות ארגוניות</a:t>
                      </a:r>
                      <a:endParaRPr lang="en-US" sz="1200" b="1" u="sng" kern="120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שדרוג מערכת המוקד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מעבר למערכות ליבה חדשות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העברת נתונים למערכת המוקד החדשה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הטמעה במחלקות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העברת נתונים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למערכת עלזה.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חתימה על הסכם מערכות ליבה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הטמעה</a:t>
                      </a: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  <a:tr h="1371586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u="sng" kern="120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שיפור אבטחת המידע</a:t>
                      </a:r>
                      <a:endParaRPr lang="en-US" sz="1200" b="1" u="sng" kern="120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הגברת המודעות של העובדים לאבטחת המידע וההגנה על הפרטיות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המשך הדרכות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הדרכות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הדרכות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בהתאם לצורך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בהתאם לצורך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783055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36213" y="759641"/>
            <a:ext cx="6268015" cy="48417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מערכות מידע שירות ומוקד עירוני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407789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658339"/>
              </p:ext>
            </p:extLst>
          </p:nvPr>
        </p:nvGraphicFramePr>
        <p:xfrm>
          <a:off x="0" y="1382233"/>
          <a:ext cx="12191997" cy="5052705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תדמית העיר-  שייכות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פעילות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המינהלת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בקרב התושבים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קיום כנסי תושבים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ביצוע שיווק ופרסום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 כנסי תושבים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יזום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3 כנסי תושבים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3 כנסי תושבים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פרסום יזום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3 כנסי תושבים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תכנית אב להתחדשות עירונית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התנעת עבודת הצוות, בחינת נושא התחבורה והתשתיות העירוניות לקיבולת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האוכלוסיה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התנעה תכנית אב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אישור מצב קיים והמלצות להמשך - תוכנית אב במועצת העיר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אישור תוכנית מול ועדת ההיגוי לתוכנית וקביעת המלצות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אישור תוכנית מול ועדה מחוזית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יצירת מסמך בחינה שידע להכיל את הכפלת כמות האוכלוסייה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משרד השיכון (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תיקצוב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2717                  סעיף תקציבי - 2271721950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1.3 מיליון (כולל מע"מ)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שיפור והנגשת המידע לתושבים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שדרוג דף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המינהלת</a:t>
                      </a: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 באתר העירייה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9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יצירת תקשורת בערוץ </a:t>
                      </a:r>
                      <a:r>
                        <a:rPr lang="he-IL" sz="9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+mn-cs"/>
                        </a:rPr>
                        <a:t>ווטצאפ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הקמת קו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ווטצאפ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פעיל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שדרוג דף האינטרנט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רענון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וטיוב המידע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חיזוק והרחבת אפשרויות התעסוקה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רובע עירוני חדש במסגרת תוכנית התחדשות בר כוכבא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קידום אישור תוכנית מול ועדה מחוזית צפון למתחם בר כוכבא והריסת 7 מבנים במצב גרוע קונסטרוקטיבית לכדי מתחם עירוני עם עירוב שימושים של מגורים, מסחר ומוסדות ציבור.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אישור סט מסמכי תוכנית </a:t>
                      </a: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בועדה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המקומית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דיון בוועדה המחוזית 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בפקדת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התוכנית להתנגדויות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אישור התוכנית עד סוף השנה.</a:t>
                      </a: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1668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117698" y="617127"/>
            <a:ext cx="5957182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מנהלת התחדשות עירונית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424212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2" y="-198583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244261"/>
              </p:ext>
            </p:extLst>
          </p:nvPr>
        </p:nvGraphicFramePr>
        <p:xfrm>
          <a:off x="-6" y="924954"/>
          <a:ext cx="12191998" cy="5829007"/>
        </p:xfrm>
        <a:graphic>
          <a:graphicData uri="http://schemas.openxmlformats.org/drawingml/2006/table">
            <a:tbl>
              <a:tblPr rtl="1" firstRow="1" bandRow="1"/>
              <a:tblGrid>
                <a:gridCol w="778416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845979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510675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1072580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1389822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1027260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1072580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1344501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072580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966833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1110772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406352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ס' תקציבי\ </a:t>
                      </a:r>
                      <a:r>
                        <a:rPr lang="he-IL" sz="1000" b="1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170101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0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הסברה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חינוך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הגברת המודעות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בקרה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תכנון פעילויות\הצגות\הדרכות בנושא בטיחות בדרכים במוסדות החינוך א- </a:t>
                      </a:r>
                      <a:r>
                        <a:rPr lang="he-IL" sz="11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יב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ובמועדוני קשישים לפי מסקנות מפילוח דוח תאונות הדרכים בשנה האחרונה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קבלת תקציב </a:t>
                      </a:r>
                      <a:r>
                        <a:rPr lang="he-IL" sz="11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מהרלב"ד</a:t>
                      </a:r>
                      <a:endParaRPr lang="he-IL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חלוקה של  פעילויות לכלל האוכלוסיות ולאוכלוסיות בסיכון בפרט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מותאם תקציב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מכרז למתן הצגות\פעילויות\הדרכות בנושא בטיחות בדרכים במוסדות החינוך</a:t>
                      </a:r>
                    </a:p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התקשרות עם ספק שזכה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קיום פעילויות</a:t>
                      </a:r>
                    </a:p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במוסדות החינוך ומועדוני קשישים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קיום פעילויות</a:t>
                      </a:r>
                    </a:p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במוסדות החינוך ומועדוני קשישים</a:t>
                      </a:r>
                    </a:p>
                    <a:p>
                      <a:pPr algn="ctr" rtl="1"/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endParaRPr lang="he-IL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הורדת המעורבות של כלל האוכלוסייה בתאונות הדרכים ואוכלוסיות בסיכון בפרט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רלב"ד.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מערכת החינוך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מועדוני קשישים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ספק מבצע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</a:t>
                      </a:r>
                      <a:endParaRPr lang="he-IL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0" indent="0" algn="ctr" rtl="1">
                        <a:buFontTx/>
                        <a:buNone/>
                      </a:pP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לאחר אישור תקציב המדינה ייוודע שווי התקציב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119070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הסברה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חינוך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הגברת המודעות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בקרה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פעילויות הדרכה במרכז ההדרכה לבטיחות בדרכים כיתות ג-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שיבוץ כיתות לימי פעילות 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פעילות הדרכה במרכז ההדרכה לבטיחות בדרכים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פעילות הדרכה במרכז ההדרכה לבטיחות בדרכים</a:t>
                      </a:r>
                    </a:p>
                    <a:p>
                      <a:pPr algn="ctr" rtl="1"/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פעילות הדרכה במרכז ההדרכה לבטיחות בדרכים</a:t>
                      </a:r>
                    </a:p>
                    <a:p>
                      <a:pPr algn="ctr" rtl="1"/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הטמעה של שימוש נכון במרחב התנועה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הורדת מעורבות בתאונות הדרכים לחתך ג-ו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רלב"ד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מוסדות החינוך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אגף החינוך עיריית טבריה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אותו מקבלת עיריית טבריה עבור כל תלמיד שמגיע למרכז ההדרכה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לאחר אישור תקציב המדינה ייוודע שווי התקציב</a:t>
                      </a:r>
                    </a:p>
                    <a:p>
                      <a:pPr algn="ctr" rtl="1"/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  <a:tr h="14672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- הסברה</a:t>
                      </a:r>
                    </a:p>
                    <a:p>
                      <a:pPr marL="0" indent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- חינוך</a:t>
                      </a:r>
                    </a:p>
                    <a:p>
                      <a:pPr marL="0" indent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- הגברת המודעות</a:t>
                      </a:r>
                    </a:p>
                    <a:p>
                      <a:pPr marL="0" indent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- בקרה</a:t>
                      </a:r>
                    </a:p>
                    <a:p>
                      <a:pPr marL="0" indent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endParaRPr lang="he-IL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פרסום דיגיטלי בשלטי לד בבעלות עיריית טבריה (דרך מנחם בגין) את נושא תאונות הדרכים בעיר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פגישה עם דובר העירייה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גרפיקה לפרסום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הרצת פרסום בשלטי חוצות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החלפת גרפיקה\מיקוד והמשך  הרצת הפרסום 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החלפת גרפיקה\מיקוד והמשך  הרצת הפרסום 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הורדת המעורבות של כלל האוכלוסייה בתאונות הדרכים ואוכלוסיות בסיכון בפרט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רלב"ד</a:t>
                      </a:r>
                      <a:r>
                        <a:rPr lang="en-US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דוברות העירייה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ללא עלות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ללא עלות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102060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100" b="0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תכנון אסטרטגי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תכנון והכנסה לתוכניות הפרויקט לבניית מרכז  הדרכה חדש כחלק מפרויקט ציר החשמונאים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פגישה להנעת תהליך עם מנכ"ל החברה הכלכלית ומנהל הפרויקט </a:t>
                      </a:r>
                      <a:r>
                        <a:rPr lang="he-IL" sz="1100" b="0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אלרם</a:t>
                      </a: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חלפון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פגישות עם גורמים רלוונטיים ומוסמכים לקידום הנושא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פגישות עם גורמים רלוונטיים ומוסמכים לקידום הנושא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פגישות עם גורמים רלוונטיים ומוסמכים לקידום הנושא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שילוב בנית מרכז הדרכה חדש כחלק מתוכנית העבודה של פרויקט החשמונאים</a:t>
                      </a:r>
                      <a:endParaRPr lang="en-US" sz="1100" b="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החברה הכלכלית "עיריית טבריה"</a:t>
                      </a:r>
                    </a:p>
                    <a:p>
                      <a:pPr marL="171450" indent="-171450" algn="ctr" rtl="1">
                        <a:buFontTx/>
                        <a:buChar char="-"/>
                      </a:pPr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רלב"ד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100" b="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כחלק מתקציב פרויקט ציר החשמונאים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b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2320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0" y="147955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בטיחות </a:t>
            </a:r>
            <a:r>
              <a:rPr lang="he-IL" sz="2600" b="1" dirty="0"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בדרכים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628474" y="-290487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00152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3077839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תב"ר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86994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12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הסברה</a:t>
                      </a:r>
                    </a:p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חינוך</a:t>
                      </a:r>
                    </a:p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הגברת המודעות</a:t>
                      </a:r>
                    </a:p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בקרה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הוצאת עלון בנושא בטיחות בדרכים, מותאם לאוכלוסייה החרדית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כתיבה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גרפיקה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הדפסה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חלוקת העלונים 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חלוקת העלונים 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הורדת המעורבות של האוכלוסייה החרדית בתאונות הדרכים בטבריה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הרלב"ד</a:t>
                      </a:r>
                      <a:endParaRPr lang="he-IL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ספק מבצע (בית דפוס)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הציבור החרדי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תב"ר השתתפות במימון פעולות בנושא בטיחות בדרכים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לא ידוע כרגע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2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אכיפה</a:t>
                      </a:r>
                    </a:p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 הגברת המודעות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בקרה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הרתעה</a:t>
                      </a:r>
                    </a:p>
                    <a:p>
                      <a:pPr algn="r" rtl="1"/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הצבת עמוד עם אור מהבהב דמוי משטרה בדרך מנחם בגין (אמצע הסיבוב של מצפור, לכיוון מזרח)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פגישה עם אלירן, אגף הנדסה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הכנה והגשה של בקשה להצבת עמוד עם אור מהבהב לוועדת תחבורה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רכישה של אורות מהבהבים והצבת העמוד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הורדת הסיכון לתאונות הדרכים בדרך מנחם בגין כמוקד סיכון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 err="1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רלב"ד</a:t>
                      </a:r>
                      <a:endParaRPr lang="he-IL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אגף הנדסה</a:t>
                      </a:r>
                    </a:p>
                    <a:p>
                      <a:pPr marL="171450" indent="-171450" algn="r" rtl="1">
                        <a:buFontTx/>
                        <a:buChar char="-"/>
                      </a:pPr>
                      <a:r>
                        <a:rPr lang="he-IL" sz="12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וועדת תחבורה</a:t>
                      </a:r>
                      <a:endParaRPr lang="en-US" sz="1200" b="1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תב"ר השתתפות במימון פעולות בנושא בטיחות בדרכים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לא ידוע כרגע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r" rtl="1"/>
                      <a:endParaRPr lang="en-US" sz="1200" dirty="0">
                        <a:effectLst/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723014" y="717861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בטיחות בדרכים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3497115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3527785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0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אכיפה</a:t>
                      </a:r>
                      <a:r>
                        <a:rPr lang="he-IL" sz="10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בקו חופים טבריה 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10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טיפול</a:t>
                      </a:r>
                      <a:r>
                        <a:rPr lang="he-IL" sz="10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והשמת דגש על חופים שקטים ללא מוזיקה וללא מנגלים התמקדות  בניקיון לאורך קו החופים אכיפה חזקה 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he-IL" sz="9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he-IL" sz="18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+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        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מחלקת פיקוח</a:t>
                      </a:r>
                    </a:p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אגף  תברואה </a:t>
                      </a:r>
                    </a:p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מתנדבים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תקציב</a:t>
                      </a:r>
                      <a:r>
                        <a:rPr lang="he-IL" sz="9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רשות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99229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היערכות לצמיחה והכפלת העיר- אסטרטגיה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הקמת עוד חופי רחצה פתוחים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הכרזה על עוד מקטעי</a:t>
                      </a:r>
                      <a:r>
                        <a:rPr lang="he-IL" sz="9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רחצה חופים מוכרזים פתוחים ללא תשלום </a:t>
                      </a:r>
                    </a:p>
                    <a:p>
                      <a:pPr algn="r" rtl="1"/>
                      <a:r>
                        <a:rPr lang="he-IL" sz="9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תעסוקה למצילים .עובדי אחזקה וניקיון . חובשים הפעלת קיוסק והשכרת כיסאות ומיטות שיזוף </a:t>
                      </a:r>
                    </a:p>
                    <a:p>
                      <a:pPr algn="r" rtl="1"/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he-IL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        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משרד הפנים משרד התיירות אגף</a:t>
                      </a:r>
                      <a:r>
                        <a:rPr lang="he-IL" sz="9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הנדסה חברה כלכלית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15,00000 מיליון שקל</a:t>
                      </a:r>
                    </a:p>
                    <a:p>
                      <a:pPr algn="r" rtl="1"/>
                      <a:r>
                        <a:rPr lang="he-IL" sz="900" b="1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תב"ר</a:t>
                      </a:r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קול קורא 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7,50000 הקמה </a:t>
                      </a:r>
                    </a:p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7,50000 </a:t>
                      </a:r>
                    </a:p>
                    <a:p>
                      <a:pPr algn="r" rtl="1"/>
                      <a:r>
                        <a:rPr lang="he-IL" sz="900" b="1" dirty="0">
                          <a:effectLst/>
                          <a:latin typeface="Calibri" panose="020F0502020204030204" pitchFamily="34" charset="0"/>
                          <a:cs typeface="+mn-cs"/>
                        </a:rPr>
                        <a:t>שיפוי שכר ותחזוקה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507169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שירות לתושב- דיגיטציה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חתירה עם </a:t>
                      </a:r>
                      <a:r>
                        <a:rPr lang="he-IL" sz="1000" b="1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סאפים</a:t>
                      </a:r>
                      <a:r>
                        <a:rPr lang="he-IL" sz="1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ותנועה במים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1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כדור עף חופים חוף הטרפז </a:t>
                      </a:r>
                      <a:endParaRPr lang="en-US" sz="1000" b="1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חתירה עם </a:t>
                      </a:r>
                      <a:r>
                        <a:rPr lang="he-IL" sz="1100" b="1" dirty="0" err="1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סאפים</a:t>
                      </a: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ותנועה במים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בניית מגרש כדור עף חופים בחוף הטרפז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בעבר היה תכנון בחוף גנים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אנחנו נקדם את זה 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000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 </a:t>
                      </a:r>
                      <a:r>
                        <a:rPr lang="he-IL" sz="10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     </a:t>
                      </a:r>
                      <a:r>
                        <a:rPr lang="he-IL" sz="20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+</a:t>
                      </a:r>
                      <a:endParaRPr lang="en-US" sz="2000" b="1" dirty="0">
                        <a:effectLst/>
                        <a:latin typeface="David" panose="020E0502060401010101" pitchFamily="34" charset="-79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1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מנהל חופים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מחלקת ספורט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בית הספר</a:t>
                      </a:r>
                      <a:r>
                        <a:rPr lang="he-IL" sz="1100" b="1" baseline="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הימי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תקציב חופים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וציוד הצלה 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שכר מדריך ומציל </a:t>
                      </a: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100" b="1" dirty="0">
                          <a:effectLst/>
                          <a:latin typeface="David" panose="020E0502060401010101" pitchFamily="34" charset="-79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15,000</a:t>
                      </a:r>
                      <a:endParaRPr lang="en-US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57744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200439" y="617127"/>
            <a:ext cx="5271629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חופים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420171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WordPictureWatermark148030095">
            <a:extLst>
              <a:ext uri="{FF2B5EF4-FFF2-40B4-BE49-F238E27FC236}">
                <a16:creationId xmlns:a16="http://schemas.microsoft.com/office/drawing/2014/main" id="{C384A407-DD57-7D38-BE38-A25BAA246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51" b="36592"/>
          <a:stretch/>
        </p:blipFill>
        <p:spPr bwMode="auto">
          <a:xfrm>
            <a:off x="-1" y="-2640"/>
            <a:ext cx="12191998" cy="68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0C67E72C-45B5-2016-113F-D831DADA875A}"/>
              </a:ext>
            </a:extLst>
          </p:cNvPr>
          <p:cNvGraphicFramePr>
            <a:graphicFrameLocks noGrp="1"/>
          </p:cNvGraphicFramePr>
          <p:nvPr/>
        </p:nvGraphicFramePr>
        <p:xfrm>
          <a:off x="0" y="1382233"/>
          <a:ext cx="12191997" cy="2121720"/>
        </p:xfrm>
        <a:graphic>
          <a:graphicData uri="http://schemas.openxmlformats.org/drawingml/2006/table">
            <a:tbl>
              <a:tblPr rtl="1" firstRow="1" bandRow="1"/>
              <a:tblGrid>
                <a:gridCol w="1347534">
                  <a:extLst>
                    <a:ext uri="{9D8B030D-6E8A-4147-A177-3AD203B41FA5}">
                      <a16:colId xmlns:a16="http://schemas.microsoft.com/office/drawing/2014/main" val="4191621743"/>
                    </a:ext>
                  </a:extLst>
                </a:gridCol>
                <a:gridCol w="1036731">
                  <a:extLst>
                    <a:ext uri="{9D8B030D-6E8A-4147-A177-3AD203B41FA5}">
                      <a16:colId xmlns:a16="http://schemas.microsoft.com/office/drawing/2014/main" val="3082760115"/>
                    </a:ext>
                  </a:extLst>
                </a:gridCol>
                <a:gridCol w="1712323">
                  <a:extLst>
                    <a:ext uri="{9D8B030D-6E8A-4147-A177-3AD203B41FA5}">
                      <a16:colId xmlns:a16="http://schemas.microsoft.com/office/drawing/2014/main" val="1129130823"/>
                    </a:ext>
                  </a:extLst>
                </a:gridCol>
                <a:gridCol w="993687">
                  <a:extLst>
                    <a:ext uri="{9D8B030D-6E8A-4147-A177-3AD203B41FA5}">
                      <a16:colId xmlns:a16="http://schemas.microsoft.com/office/drawing/2014/main" val="2634614086"/>
                    </a:ext>
                  </a:extLst>
                </a:gridCol>
                <a:gridCol w="988579">
                  <a:extLst>
                    <a:ext uri="{9D8B030D-6E8A-4147-A177-3AD203B41FA5}">
                      <a16:colId xmlns:a16="http://schemas.microsoft.com/office/drawing/2014/main" val="1179600031"/>
                    </a:ext>
                  </a:extLst>
                </a:gridCol>
                <a:gridCol w="984203">
                  <a:extLst>
                    <a:ext uri="{9D8B030D-6E8A-4147-A177-3AD203B41FA5}">
                      <a16:colId xmlns:a16="http://schemas.microsoft.com/office/drawing/2014/main" val="1952188652"/>
                    </a:ext>
                  </a:extLst>
                </a:gridCol>
                <a:gridCol w="997335">
                  <a:extLst>
                    <a:ext uri="{9D8B030D-6E8A-4147-A177-3AD203B41FA5}">
                      <a16:colId xmlns:a16="http://schemas.microsoft.com/office/drawing/2014/main" val="3626376455"/>
                    </a:ext>
                  </a:extLst>
                </a:gridCol>
                <a:gridCol w="998793">
                  <a:extLst>
                    <a:ext uri="{9D8B030D-6E8A-4147-A177-3AD203B41FA5}">
                      <a16:colId xmlns:a16="http://schemas.microsoft.com/office/drawing/2014/main" val="1947273282"/>
                    </a:ext>
                  </a:extLst>
                </a:gridCol>
                <a:gridCol w="1251958">
                  <a:extLst>
                    <a:ext uri="{9D8B030D-6E8A-4147-A177-3AD203B41FA5}">
                      <a16:colId xmlns:a16="http://schemas.microsoft.com/office/drawing/2014/main" val="618889699"/>
                    </a:ext>
                  </a:extLst>
                </a:gridCol>
                <a:gridCol w="1108230">
                  <a:extLst>
                    <a:ext uri="{9D8B030D-6E8A-4147-A177-3AD203B41FA5}">
                      <a16:colId xmlns:a16="http://schemas.microsoft.com/office/drawing/2014/main" val="2073654848"/>
                    </a:ext>
                  </a:extLst>
                </a:gridCol>
                <a:gridCol w="772624">
                  <a:extLst>
                    <a:ext uri="{9D8B030D-6E8A-4147-A177-3AD203B41FA5}">
                      <a16:colId xmlns:a16="http://schemas.microsoft.com/office/drawing/2014/main" val="1787324959"/>
                    </a:ext>
                  </a:extLst>
                </a:gridCol>
              </a:tblGrid>
              <a:tr h="517519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יעד ארגוני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מיקוד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משימות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7200"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צעדי פעולה לפי רבעונים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רבעון א                     רבעון ב                     רבעון ג                     רבעון ד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מדד הצלחה 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שותפים עיקריים      </a:t>
                      </a:r>
                      <a:r>
                        <a:rPr lang="he-IL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פנים וחוץ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תקציב 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he-I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ס' תקציבי\ </a:t>
                      </a:r>
                      <a:r>
                        <a:rPr lang="he-IL" sz="10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תב"ר</a:t>
                      </a:r>
                      <a:r>
                        <a:rPr lang="he-IL" sz="1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עלות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919830"/>
                  </a:ext>
                </a:extLst>
              </a:tr>
              <a:tr h="78124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תוכנית איפוס אנרגיה מבני העירייה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א. מעקב צריכות 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ב. העברת בעלויות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ג. הקמת הוראות קבע חדשות</a:t>
                      </a:r>
                    </a:p>
                    <a:p>
                      <a:pPr algn="r" rtl="1"/>
                      <a:endParaRPr lang="he-IL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מיפוי המצב בשטח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העברת בעלויות והקמה של הוראות קבע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פתיחת הוראת קבע לאגף חינוך למבנה החדש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מעקב ובקרה אחר כלל המבנים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הורדת צריכת החשמל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הרשותי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e-IL" sz="9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בכ</a:t>
                      </a:r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- 20%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חברת חשמל, מחלקת חשמל, וועדת הקצאות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13176"/>
                  </a:ext>
                </a:extLst>
              </a:tr>
              <a:tr h="69668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9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David" panose="020E0502060401010101" pitchFamily="34" charset="-79"/>
                        </a:rPr>
                        <a:t>איכות החיים-  אכיפה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תוכנית מעקב אחר צריכות דלק בצי הרכבים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א. מיפוי צריכות גבוהות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ב. מעקב חודשי ורבעוני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ג. סיכום שנתי והפצתו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ד. הכנת נהלים להצמדת רכב לעובדים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מיפוי ומעקב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כתיבת נהלים להצמדת רכב לאישור שאר גורמי הרשות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הטמעת הנהלים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מעקב אחר ההוצאות השנתיות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הפצה להנהלת הרשות והסקת מסקנות לשנה הבאה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א. הצמדת רכב על פי הנהלים שנקבעו.</a:t>
                      </a:r>
                    </a:p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ב. השוואת נתונים מול השנה הקודמת.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9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כלל הנהגים, יועץ משפטי, מנכ"ל, הון אנושי, גזברות. 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9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995" marR="5899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64672"/>
                  </a:ext>
                </a:extLst>
              </a:tr>
            </a:tbl>
          </a:graphicData>
        </a:graphic>
      </p:graphicFrame>
      <p:sp>
        <p:nvSpPr>
          <p:cNvPr id="6" name="תיבת טקסט 2">
            <a:extLst>
              <a:ext uri="{FF2B5EF4-FFF2-40B4-BE49-F238E27FC236}">
                <a16:creationId xmlns:a16="http://schemas.microsoft.com/office/drawing/2014/main" id="{03E30673-8A48-4F87-A456-5DCEE9A6A298}"/>
              </a:ext>
            </a:extLst>
          </p:cNvPr>
          <p:cNvSpPr txBox="1"/>
          <p:nvPr/>
        </p:nvSpPr>
        <p:spPr>
          <a:xfrm>
            <a:off x="-134677" y="681647"/>
            <a:ext cx="6230675" cy="89281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e-I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 שם האגף\ מחלקה: בטיחות ואנרגיה ותעבורה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EB925BA-A130-4634-7D52-4F2A293126D9}"/>
              </a:ext>
            </a:extLst>
          </p:cNvPr>
          <p:cNvSpPr txBox="1"/>
          <p:nvPr/>
        </p:nvSpPr>
        <p:spPr>
          <a:xfrm>
            <a:off x="11493795" y="925033"/>
            <a:ext cx="56352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410746268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8750</Words>
  <Application>Microsoft Office PowerPoint</Application>
  <PresentationFormat>מסך רחב</PresentationFormat>
  <Paragraphs>1655</Paragraphs>
  <Slides>26</Slides>
  <Notes>3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אחיה הדרי</dc:creator>
  <cp:lastModifiedBy>לנה לוי</cp:lastModifiedBy>
  <cp:revision>2</cp:revision>
  <dcterms:created xsi:type="dcterms:W3CDTF">2025-09-04T11:47:29Z</dcterms:created>
  <dcterms:modified xsi:type="dcterms:W3CDTF">2026-07-02T07:26:47Z</dcterms:modified>
</cp:coreProperties>
</file>